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335" r:id="rId6"/>
    <p:sldId id="268" r:id="rId7"/>
    <p:sldId id="337" r:id="rId8"/>
    <p:sldId id="340" r:id="rId9"/>
    <p:sldId id="317" r:id="rId10"/>
    <p:sldId id="341" r:id="rId11"/>
    <p:sldId id="342" r:id="rId12"/>
    <p:sldId id="328" r:id="rId13"/>
    <p:sldId id="344" r:id="rId14"/>
    <p:sldId id="330" r:id="rId15"/>
    <p:sldId id="345" r:id="rId16"/>
    <p:sldId id="371" r:id="rId17"/>
    <p:sldId id="346" r:id="rId18"/>
    <p:sldId id="351" r:id="rId19"/>
    <p:sldId id="331" r:id="rId20"/>
    <p:sldId id="353" r:id="rId21"/>
    <p:sldId id="347" r:id="rId22"/>
    <p:sldId id="352" r:id="rId23"/>
    <p:sldId id="326" r:id="rId24"/>
    <p:sldId id="372" r:id="rId25"/>
    <p:sldId id="358" r:id="rId26"/>
    <p:sldId id="365" r:id="rId27"/>
    <p:sldId id="368" r:id="rId28"/>
    <p:sldId id="369" r:id="rId29"/>
    <p:sldId id="357" r:id="rId30"/>
    <p:sldId id="359" r:id="rId31"/>
    <p:sldId id="360" r:id="rId32"/>
    <p:sldId id="362" r:id="rId33"/>
    <p:sldId id="348" r:id="rId34"/>
    <p:sldId id="324" r:id="rId35"/>
    <p:sldId id="349" r:id="rId36"/>
    <p:sldId id="36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sey, Emily (TCU)" initials="KE(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6624"/>
    <a:srgbClr val="045C36"/>
    <a:srgbClr val="EE0000"/>
    <a:srgbClr val="FFFFFF"/>
    <a:srgbClr val="826A8F"/>
    <a:srgbClr val="684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43" autoAdjust="0"/>
  </p:normalViewPr>
  <p:slideViewPr>
    <p:cSldViewPr>
      <p:cViewPr>
        <p:scale>
          <a:sx n="96" d="100"/>
          <a:sy n="96" d="100"/>
        </p:scale>
        <p:origin x="-1398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Availability</a:t>
            </a:r>
            <a:r>
              <a:rPr lang="en-US" sz="1600" baseline="0" dirty="0" smtClean="0"/>
              <a:t> of grant funding based on f</a:t>
            </a:r>
            <a:r>
              <a:rPr lang="en-US" sz="1600" dirty="0" smtClean="0"/>
              <a:t>amily size and income</a:t>
            </a:r>
            <a:endParaRPr lang="en-US" sz="1600" dirty="0"/>
          </a:p>
        </c:rich>
      </c:tx>
      <c:layout>
        <c:manualLayout>
          <c:xMode val="edge"/>
          <c:yMode val="edge"/>
          <c:x val="0.16607014228003247"/>
          <c:y val="3.6774601638161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67534007219364"/>
          <c:y val="0.1580869752309573"/>
          <c:w val="0.83304907862440603"/>
          <c:h val="0.7213595517924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Maximum Income</c:v>
                </c:pt>
              </c:strCache>
            </c:strRef>
          </c:tx>
          <c:spPr>
            <a:solidFill>
              <a:srgbClr val="296624"/>
            </a:solidFill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160000</c:v>
                </c:pt>
                <c:pt idx="1">
                  <c:v>165000</c:v>
                </c:pt>
                <c:pt idx="2">
                  <c:v>170000</c:v>
                </c:pt>
                <c:pt idx="3">
                  <c:v>175000</c:v>
                </c:pt>
                <c:pt idx="4">
                  <c:v>180000</c:v>
                </c:pt>
                <c:pt idx="5">
                  <c:v>185000</c:v>
                </c:pt>
                <c:pt idx="6">
                  <c:v>190000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99776"/>
        <c:axId val="133901312"/>
      </c:barChart>
      <c:catAx>
        <c:axId val="13389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3901312"/>
        <c:crosses val="autoZero"/>
        <c:auto val="1"/>
        <c:lblAlgn val="ctr"/>
        <c:lblOffset val="100"/>
        <c:noMultiLvlLbl val="0"/>
      </c:catAx>
      <c:valAx>
        <c:axId val="13390131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389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C42436A-9C83-453C-BB4A-7786884579F3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3BFB3916-1EBD-4089-9C6B-06CCF2423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55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5C46518-7A81-4857-90BE-9FB4F36EE015}" type="datetimeFigureOut">
              <a:rPr lang="en-CA" smtClean="0"/>
              <a:t>2017-09-19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15156"/>
            <a:ext cx="5609588" cy="418369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CB0036B-63F7-4E3C-A69F-21E35B1E20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75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93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4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4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4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60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4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93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036B-63F7-4E3C-A69F-21E35B1E20E6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93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A3C2-EAA4-41B7-9ED7-25E7741BDC44}" type="datetime1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13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8D85-B0B9-4C22-B48E-5DC64D2641AA}" type="datetime1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71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8F27-93BA-49A6-9AC2-BA1265F9BDDA}" type="datetime1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35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5B7-A13D-4353-A98E-9C44C11939E5}" type="datetime1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72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A3B9-B489-40AF-8CFF-746535B5BBC5}" type="datetime1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71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D628E-C48C-4D43-8CE7-F4EDA7E88A78}" type="datetime1">
              <a:rPr lang="en-CA" smtClean="0"/>
              <a:t>2017-09-19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56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3728-0CA7-4776-B45C-4DFC5F7103F1}" type="datetime1">
              <a:rPr lang="en-CA" smtClean="0"/>
              <a:t>2017-09-19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78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BE-BC5C-4AD5-B836-C94199382527}" type="datetime1">
              <a:rPr lang="en-CA" smtClean="0"/>
              <a:t>2017-09-19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92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9E7A-250C-4F6B-A0D9-F36D54D458CF}" type="datetime1">
              <a:rPr lang="en-CA" smtClean="0"/>
              <a:t>2017-09-19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34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470E-5872-48C0-887F-87AA13DECB35}" type="datetime1">
              <a:rPr lang="en-CA" smtClean="0"/>
              <a:t>2017-09-19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65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0A0A-628A-4909-BF7E-46AF1DD39C1C}" type="datetime1">
              <a:rPr lang="en-CA" smtClean="0"/>
              <a:t>2017-09-19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5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8EA3-2288-4C4A-A786-C94BB2223AE8}" type="datetime1">
              <a:rPr lang="en-CA" smtClean="0"/>
              <a:t>2017-09-19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B045A-967A-4508-B4C6-E0006A89C6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82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694" y="2924944"/>
            <a:ext cx="8077200" cy="2790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CA" sz="36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CA" sz="3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Ontario Student </a:t>
            </a:r>
          </a:p>
          <a:p>
            <a:pPr>
              <a:spcBef>
                <a:spcPts val="0"/>
              </a:spcBef>
            </a:pPr>
            <a:r>
              <a:rPr lang="en-CA" sz="36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Assistance Program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937730"/>
            <a:ext cx="1587491" cy="743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465" y="620688"/>
            <a:ext cx="4687290" cy="21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10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23528" y="404664"/>
            <a:ext cx="846043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 smtClean="0">
                <a:cs typeface="Arial" pitchFamily="34" charset="0"/>
              </a:rPr>
              <a:t>Who can get </a:t>
            </a:r>
            <a:r>
              <a:rPr lang="en-CA" sz="3800" b="1" dirty="0" smtClean="0">
                <a:solidFill>
                  <a:srgbClr val="045C36"/>
                </a:solidFill>
                <a:cs typeface="Arial" pitchFamily="34" charset="0"/>
              </a:rPr>
              <a:t>free tuition</a:t>
            </a:r>
            <a:r>
              <a:rPr lang="en-CA" sz="3800" b="1" dirty="0" smtClean="0">
                <a:cs typeface="Arial" pitchFamily="34" charset="0"/>
              </a:rPr>
              <a:t>?</a:t>
            </a:r>
            <a:endParaRPr lang="en-CA" sz="3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4" y="1528198"/>
            <a:ext cx="8173791" cy="43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43" y="5025737"/>
            <a:ext cx="11096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70" y="4479564"/>
            <a:ext cx="1105205" cy="100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KaticDa\AppData\Local\Microsoft\Windows\Temporary Internet Files\Content.IE5\7UMYZSZW\johnny-automatic-scales-of-justic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9"/>
            <a:ext cx="3392676" cy="29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363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Who can get free tuition?</a:t>
            </a:r>
            <a:endParaRPr lang="en-CA" sz="3600" b="1" dirty="0">
              <a:solidFill>
                <a:srgbClr val="045C3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11</a:t>
            </a:fld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95536" y="1258875"/>
            <a:ext cx="828092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CA" altLang="en-US" sz="2400" dirty="0" smtClean="0">
                <a:cs typeface="Arial" pitchFamily="34" charset="0"/>
              </a:rPr>
              <a:t>Starting in September 2017, the changes to OSAP will result in   </a:t>
            </a:r>
            <a:r>
              <a:rPr lang="en-CA" altLang="en-US" sz="2400" b="1" dirty="0" smtClean="0">
                <a:solidFill>
                  <a:srgbClr val="045C36"/>
                </a:solidFill>
                <a:cs typeface="Arial" pitchFamily="34" charset="0"/>
              </a:rPr>
              <a:t>free average tuition and no </a:t>
            </a:r>
            <a:r>
              <a:rPr lang="en-CA" altLang="en-US" sz="2400" b="1" u="sng" dirty="0" smtClean="0">
                <a:solidFill>
                  <a:srgbClr val="045C36"/>
                </a:solidFill>
                <a:cs typeface="Arial" pitchFamily="34" charset="0"/>
              </a:rPr>
              <a:t>provincial</a:t>
            </a:r>
            <a:r>
              <a:rPr lang="en-CA" altLang="en-US" sz="2400" b="1" dirty="0" smtClean="0">
                <a:solidFill>
                  <a:srgbClr val="045C36"/>
                </a:solidFill>
                <a:cs typeface="Arial" pitchFamily="34" charset="0"/>
              </a:rPr>
              <a:t> debt </a:t>
            </a:r>
            <a:r>
              <a:rPr lang="en-CA" altLang="en-US" sz="2400" dirty="0" smtClean="0">
                <a:cs typeface="Arial" pitchFamily="34" charset="0"/>
              </a:rPr>
              <a:t>for:</a:t>
            </a:r>
          </a:p>
          <a:p>
            <a:pPr marL="800100" lvl="1" indent="-342900">
              <a:spcAft>
                <a:spcPts val="600"/>
              </a:spcAft>
              <a:buSzPct val="90000"/>
              <a:buFont typeface="Wingdings" pitchFamily="2" charset="2"/>
              <a:buChar char="§"/>
            </a:pPr>
            <a:r>
              <a:rPr lang="en-CA" altLang="en-US" sz="2100" b="1" dirty="0" smtClean="0">
                <a:cs typeface="Arial" pitchFamily="34" charset="0"/>
              </a:rPr>
              <a:t>Dependent students </a:t>
            </a:r>
            <a:r>
              <a:rPr lang="en-CA" altLang="en-US" sz="2100" dirty="0" smtClean="0">
                <a:cs typeface="Arial" pitchFamily="34" charset="0"/>
              </a:rPr>
              <a:t>whose annual family income is less than $50,000.</a:t>
            </a:r>
          </a:p>
          <a:p>
            <a:pPr marL="800100" lvl="1" indent="-342900">
              <a:buSzPct val="90000"/>
              <a:buFont typeface="Wingdings" pitchFamily="2" charset="2"/>
              <a:buChar char="§"/>
            </a:pPr>
            <a:r>
              <a:rPr lang="en-CA" altLang="en-US" sz="2100" b="1" dirty="0" smtClean="0">
                <a:cs typeface="Arial" pitchFamily="34" charset="0"/>
              </a:rPr>
              <a:t>Independent students </a:t>
            </a:r>
            <a:r>
              <a:rPr lang="en-CA" altLang="en-US" sz="2100" dirty="0" smtClean="0">
                <a:cs typeface="Arial" pitchFamily="34" charset="0"/>
              </a:rPr>
              <a:t>whose annual income is less than $30,000.</a:t>
            </a:r>
            <a:endParaRPr lang="en-CA" sz="2400" dirty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endParaRPr lang="en-CA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736681" y="471966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Grants</a:t>
            </a:r>
            <a:endParaRPr lang="en-CA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5625" y="530052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Loans</a:t>
            </a:r>
            <a:endParaRPr lang="en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363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Who can get free tuition?</a:t>
            </a:r>
            <a:endParaRPr lang="en-CA" sz="3600" b="1" dirty="0">
              <a:solidFill>
                <a:srgbClr val="045C3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12</a:t>
            </a:fld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395536" y="1078132"/>
            <a:ext cx="853680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b="1" dirty="0" smtClean="0"/>
              <a:t>Free tuition </a:t>
            </a:r>
            <a:r>
              <a:rPr lang="en-CA" sz="2400" dirty="0" smtClean="0"/>
              <a:t>means OSAP grants (&amp; school scholarships) would equal or exceed: </a:t>
            </a:r>
          </a:p>
          <a:p>
            <a:pPr marL="800100" lvl="2" indent="-3429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100" dirty="0" smtClean="0"/>
              <a:t>Actual tuition for a regular college diploma program across the province; </a:t>
            </a:r>
            <a:r>
              <a:rPr lang="en-CA" sz="2100" b="1" dirty="0" smtClean="0"/>
              <a:t>or</a:t>
            </a:r>
          </a:p>
          <a:p>
            <a:pPr marL="800100" lvl="2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100" dirty="0" smtClean="0"/>
              <a:t>Actual tuition for an </a:t>
            </a:r>
            <a:r>
              <a:rPr lang="en-CA" sz="2100" dirty="0"/>
              <a:t>undergraduate Arts and Science program at an Ontario </a:t>
            </a:r>
            <a:r>
              <a:rPr lang="en-CA" sz="2100" dirty="0" smtClean="0"/>
              <a:t>university; </a:t>
            </a:r>
            <a:r>
              <a:rPr lang="en-CA" sz="2100" b="1" dirty="0" smtClean="0"/>
              <a:t>or </a:t>
            </a:r>
            <a:endParaRPr lang="en-CA" sz="2100" b="1" dirty="0"/>
          </a:p>
          <a:p>
            <a:pPr marL="800100" lvl="2" indent="-342900">
              <a:spcBef>
                <a:spcPts val="600"/>
              </a:spcBef>
              <a:buSzPct val="90000"/>
              <a:buFont typeface="Wingdings" pitchFamily="2" charset="2"/>
              <a:buChar char="§"/>
            </a:pPr>
            <a:r>
              <a:rPr lang="en-CA" sz="2100" dirty="0" smtClean="0"/>
              <a:t>“Average tuition” for a regular college or undergraduate Arts and Science program for a student in a high cost program, such as engineering.</a:t>
            </a:r>
            <a:r>
              <a:rPr lang="en-CA" sz="2100" dirty="0" smtClean="0">
                <a:solidFill>
                  <a:srgbClr val="296624"/>
                </a:solidFill>
                <a:ea typeface="Tahoma" pitchFamily="34" charset="0"/>
                <a:cs typeface="Calibri" pitchFamily="34" charset="0"/>
              </a:rPr>
              <a:t> </a:t>
            </a:r>
            <a:endParaRPr lang="en-CA" sz="2100" dirty="0">
              <a:solidFill>
                <a:srgbClr val="296624"/>
              </a:solidFill>
              <a:ea typeface="Tahoma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</a:pPr>
            <a:endParaRPr lang="en-CA" sz="2400" dirty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endParaRPr lang="en-CA" sz="2400" dirty="0"/>
          </a:p>
        </p:txBody>
      </p:sp>
      <p:pic>
        <p:nvPicPr>
          <p:cNvPr id="1028" name="Picture 4" descr="C:\Users\KaticDa\AppData\Local\Microsoft\Windows\Temporary Internet Files\Content.IE5\I8A4LDZG\College_0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 b="15109"/>
          <a:stretch/>
        </p:blipFill>
        <p:spPr bwMode="auto">
          <a:xfrm>
            <a:off x="2791731" y="4380934"/>
            <a:ext cx="3744416" cy="21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4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148" y="1219200"/>
            <a:ext cx="2362200" cy="1055608"/>
          </a:xfrm>
          <a:prstGeom prst="roundRect">
            <a:avLst/>
          </a:prstGeom>
          <a:solidFill>
            <a:srgbClr val="2966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OSAP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(government)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3680746"/>
            <a:ext cx="2504788" cy="1348454"/>
          </a:xfrm>
          <a:prstGeom prst="roundRect">
            <a:avLst/>
          </a:prstGeom>
          <a:solidFill>
            <a:srgbClr val="2966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National Student Loans Centre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= “</a:t>
            </a:r>
            <a:r>
              <a:rPr lang="en-US" sz="2400" dirty="0" err="1" smtClean="0">
                <a:solidFill>
                  <a:schemeClr val="bg1"/>
                </a:solidFill>
                <a:latin typeface="+mj-lt"/>
              </a:rPr>
              <a:t>OSAP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Bank”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309" y="3752710"/>
            <a:ext cx="1907568" cy="1532334"/>
          </a:xfrm>
          <a:prstGeom prst="roundRect">
            <a:avLst/>
          </a:prstGeom>
          <a:solidFill>
            <a:srgbClr val="29662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</a:rPr>
              <a:t>School Financial Aid Office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Arc 28"/>
          <p:cNvSpPr/>
          <p:nvPr/>
        </p:nvSpPr>
        <p:spPr bwMode="auto">
          <a:xfrm>
            <a:off x="5662692" y="1833637"/>
            <a:ext cx="1800643" cy="1656975"/>
          </a:xfrm>
          <a:custGeom>
            <a:avLst/>
            <a:gdLst>
              <a:gd name="connsiteX0" fmla="*/ 1190207 w 2362200"/>
              <a:gd name="connsiteY0" fmla="*/ 31 h 2075762"/>
              <a:gd name="connsiteX1" fmla="*/ 2362200 w 2362200"/>
              <a:gd name="connsiteY1" fmla="*/ 1037881 h 2075762"/>
              <a:gd name="connsiteX2" fmla="*/ 1181100 w 2362200"/>
              <a:gd name="connsiteY2" fmla="*/ 1037881 h 2075762"/>
              <a:gd name="connsiteX3" fmla="*/ 1190207 w 2362200"/>
              <a:gd name="connsiteY3" fmla="*/ 31 h 2075762"/>
              <a:gd name="connsiteX0" fmla="*/ 1190207 w 2362200"/>
              <a:gd name="connsiteY0" fmla="*/ 31 h 2075762"/>
              <a:gd name="connsiteX1" fmla="*/ 2362200 w 2362200"/>
              <a:gd name="connsiteY1" fmla="*/ 1037881 h 2075762"/>
              <a:gd name="connsiteX0" fmla="*/ 304800 w 1476793"/>
              <a:gd name="connsiteY0" fmla="*/ 123825 h 1161675"/>
              <a:gd name="connsiteX1" fmla="*/ 1476793 w 1476793"/>
              <a:gd name="connsiteY1" fmla="*/ 1161675 h 1161675"/>
              <a:gd name="connsiteX2" fmla="*/ 295693 w 1476793"/>
              <a:gd name="connsiteY2" fmla="*/ 1161675 h 1161675"/>
              <a:gd name="connsiteX3" fmla="*/ 304800 w 1476793"/>
              <a:gd name="connsiteY3" fmla="*/ 123825 h 1161675"/>
              <a:gd name="connsiteX0" fmla="*/ 0 w 1476793"/>
              <a:gd name="connsiteY0" fmla="*/ 0 h 1161675"/>
              <a:gd name="connsiteX1" fmla="*/ 1476793 w 1476793"/>
              <a:gd name="connsiteY1" fmla="*/ 1161675 h 1161675"/>
              <a:gd name="connsiteX0" fmla="*/ 304800 w 1800643"/>
              <a:gd name="connsiteY0" fmla="*/ 123825 h 1656975"/>
              <a:gd name="connsiteX1" fmla="*/ 1476793 w 1800643"/>
              <a:gd name="connsiteY1" fmla="*/ 1161675 h 1656975"/>
              <a:gd name="connsiteX2" fmla="*/ 295693 w 1800643"/>
              <a:gd name="connsiteY2" fmla="*/ 1161675 h 1656975"/>
              <a:gd name="connsiteX3" fmla="*/ 304800 w 1800643"/>
              <a:gd name="connsiteY3" fmla="*/ 123825 h 1656975"/>
              <a:gd name="connsiteX0" fmla="*/ 0 w 1800643"/>
              <a:gd name="connsiteY0" fmla="*/ 0 h 1656975"/>
              <a:gd name="connsiteX1" fmla="*/ 1800643 w 1800643"/>
              <a:gd name="connsiteY1" fmla="*/ 1656975 h 16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0643" h="1656975" stroke="0" extrusionOk="0">
                <a:moveTo>
                  <a:pt x="304800" y="123825"/>
                </a:moveTo>
                <a:cubicBezTo>
                  <a:pt x="953531" y="128221"/>
                  <a:pt x="1476793" y="591592"/>
                  <a:pt x="1476793" y="1161675"/>
                </a:cubicBezTo>
                <a:lnTo>
                  <a:pt x="295693" y="1161675"/>
                </a:lnTo>
                <a:cubicBezTo>
                  <a:pt x="298729" y="815725"/>
                  <a:pt x="301764" y="469775"/>
                  <a:pt x="304800" y="123825"/>
                </a:cubicBezTo>
                <a:close/>
              </a:path>
              <a:path w="1800643" h="1656975" fill="none">
                <a:moveTo>
                  <a:pt x="0" y="0"/>
                </a:moveTo>
                <a:cubicBezTo>
                  <a:pt x="648731" y="4396"/>
                  <a:pt x="1800643" y="1086892"/>
                  <a:pt x="1800643" y="1656975"/>
                </a:cubicBezTo>
              </a:path>
            </a:pathLst>
          </a:custGeom>
          <a:noFill/>
          <a:ln w="571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Arc 28"/>
          <p:cNvSpPr/>
          <p:nvPr/>
        </p:nvSpPr>
        <p:spPr bwMode="auto">
          <a:xfrm rot="16200000">
            <a:off x="1604566" y="1937971"/>
            <a:ext cx="1800643" cy="1656975"/>
          </a:xfrm>
          <a:custGeom>
            <a:avLst/>
            <a:gdLst>
              <a:gd name="connsiteX0" fmla="*/ 1190207 w 2362200"/>
              <a:gd name="connsiteY0" fmla="*/ 31 h 2075762"/>
              <a:gd name="connsiteX1" fmla="*/ 2362200 w 2362200"/>
              <a:gd name="connsiteY1" fmla="*/ 1037881 h 2075762"/>
              <a:gd name="connsiteX2" fmla="*/ 1181100 w 2362200"/>
              <a:gd name="connsiteY2" fmla="*/ 1037881 h 2075762"/>
              <a:gd name="connsiteX3" fmla="*/ 1190207 w 2362200"/>
              <a:gd name="connsiteY3" fmla="*/ 31 h 2075762"/>
              <a:gd name="connsiteX0" fmla="*/ 1190207 w 2362200"/>
              <a:gd name="connsiteY0" fmla="*/ 31 h 2075762"/>
              <a:gd name="connsiteX1" fmla="*/ 2362200 w 2362200"/>
              <a:gd name="connsiteY1" fmla="*/ 1037881 h 2075762"/>
              <a:gd name="connsiteX0" fmla="*/ 304800 w 1476793"/>
              <a:gd name="connsiteY0" fmla="*/ 123825 h 1161675"/>
              <a:gd name="connsiteX1" fmla="*/ 1476793 w 1476793"/>
              <a:gd name="connsiteY1" fmla="*/ 1161675 h 1161675"/>
              <a:gd name="connsiteX2" fmla="*/ 295693 w 1476793"/>
              <a:gd name="connsiteY2" fmla="*/ 1161675 h 1161675"/>
              <a:gd name="connsiteX3" fmla="*/ 304800 w 1476793"/>
              <a:gd name="connsiteY3" fmla="*/ 123825 h 1161675"/>
              <a:gd name="connsiteX0" fmla="*/ 0 w 1476793"/>
              <a:gd name="connsiteY0" fmla="*/ 0 h 1161675"/>
              <a:gd name="connsiteX1" fmla="*/ 1476793 w 1476793"/>
              <a:gd name="connsiteY1" fmla="*/ 1161675 h 1161675"/>
              <a:gd name="connsiteX0" fmla="*/ 304800 w 1800643"/>
              <a:gd name="connsiteY0" fmla="*/ 123825 h 1656975"/>
              <a:gd name="connsiteX1" fmla="*/ 1476793 w 1800643"/>
              <a:gd name="connsiteY1" fmla="*/ 1161675 h 1656975"/>
              <a:gd name="connsiteX2" fmla="*/ 295693 w 1800643"/>
              <a:gd name="connsiteY2" fmla="*/ 1161675 h 1656975"/>
              <a:gd name="connsiteX3" fmla="*/ 304800 w 1800643"/>
              <a:gd name="connsiteY3" fmla="*/ 123825 h 1656975"/>
              <a:gd name="connsiteX0" fmla="*/ 0 w 1800643"/>
              <a:gd name="connsiteY0" fmla="*/ 0 h 1656975"/>
              <a:gd name="connsiteX1" fmla="*/ 1800643 w 1800643"/>
              <a:gd name="connsiteY1" fmla="*/ 1656975 h 16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0643" h="1656975" stroke="0" extrusionOk="0">
                <a:moveTo>
                  <a:pt x="304800" y="123825"/>
                </a:moveTo>
                <a:cubicBezTo>
                  <a:pt x="953531" y="128221"/>
                  <a:pt x="1476793" y="591592"/>
                  <a:pt x="1476793" y="1161675"/>
                </a:cubicBezTo>
                <a:lnTo>
                  <a:pt x="295693" y="1161675"/>
                </a:lnTo>
                <a:cubicBezTo>
                  <a:pt x="298729" y="815725"/>
                  <a:pt x="301764" y="469775"/>
                  <a:pt x="304800" y="123825"/>
                </a:cubicBezTo>
                <a:close/>
              </a:path>
              <a:path w="1800643" h="1656975" fill="none">
                <a:moveTo>
                  <a:pt x="0" y="0"/>
                </a:moveTo>
                <a:cubicBezTo>
                  <a:pt x="648731" y="4396"/>
                  <a:pt x="1800643" y="1086892"/>
                  <a:pt x="1800643" y="1656975"/>
                </a:cubicBezTo>
              </a:path>
            </a:pathLst>
          </a:custGeom>
          <a:noFill/>
          <a:ln w="571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28"/>
          <p:cNvSpPr/>
          <p:nvPr/>
        </p:nvSpPr>
        <p:spPr bwMode="auto">
          <a:xfrm rot="8361867">
            <a:off x="3098995" y="4053481"/>
            <a:ext cx="3321052" cy="2676774"/>
          </a:xfrm>
          <a:custGeom>
            <a:avLst/>
            <a:gdLst>
              <a:gd name="connsiteX0" fmla="*/ 1190207 w 2362200"/>
              <a:gd name="connsiteY0" fmla="*/ 31 h 2075762"/>
              <a:gd name="connsiteX1" fmla="*/ 2362200 w 2362200"/>
              <a:gd name="connsiteY1" fmla="*/ 1037881 h 2075762"/>
              <a:gd name="connsiteX2" fmla="*/ 1181100 w 2362200"/>
              <a:gd name="connsiteY2" fmla="*/ 1037881 h 2075762"/>
              <a:gd name="connsiteX3" fmla="*/ 1190207 w 2362200"/>
              <a:gd name="connsiteY3" fmla="*/ 31 h 2075762"/>
              <a:gd name="connsiteX0" fmla="*/ 1190207 w 2362200"/>
              <a:gd name="connsiteY0" fmla="*/ 31 h 2075762"/>
              <a:gd name="connsiteX1" fmla="*/ 2362200 w 2362200"/>
              <a:gd name="connsiteY1" fmla="*/ 1037881 h 2075762"/>
              <a:gd name="connsiteX0" fmla="*/ 304800 w 1476793"/>
              <a:gd name="connsiteY0" fmla="*/ 123825 h 1161675"/>
              <a:gd name="connsiteX1" fmla="*/ 1476793 w 1476793"/>
              <a:gd name="connsiteY1" fmla="*/ 1161675 h 1161675"/>
              <a:gd name="connsiteX2" fmla="*/ 295693 w 1476793"/>
              <a:gd name="connsiteY2" fmla="*/ 1161675 h 1161675"/>
              <a:gd name="connsiteX3" fmla="*/ 304800 w 1476793"/>
              <a:gd name="connsiteY3" fmla="*/ 123825 h 1161675"/>
              <a:gd name="connsiteX0" fmla="*/ 0 w 1476793"/>
              <a:gd name="connsiteY0" fmla="*/ 0 h 1161675"/>
              <a:gd name="connsiteX1" fmla="*/ 1476793 w 1476793"/>
              <a:gd name="connsiteY1" fmla="*/ 1161675 h 1161675"/>
              <a:gd name="connsiteX0" fmla="*/ 304800 w 1800643"/>
              <a:gd name="connsiteY0" fmla="*/ 123825 h 1656975"/>
              <a:gd name="connsiteX1" fmla="*/ 1476793 w 1800643"/>
              <a:gd name="connsiteY1" fmla="*/ 1161675 h 1656975"/>
              <a:gd name="connsiteX2" fmla="*/ 295693 w 1800643"/>
              <a:gd name="connsiteY2" fmla="*/ 1161675 h 1656975"/>
              <a:gd name="connsiteX3" fmla="*/ 304800 w 1800643"/>
              <a:gd name="connsiteY3" fmla="*/ 123825 h 1656975"/>
              <a:gd name="connsiteX0" fmla="*/ 0 w 1800643"/>
              <a:gd name="connsiteY0" fmla="*/ 0 h 1656975"/>
              <a:gd name="connsiteX1" fmla="*/ 1800643 w 1800643"/>
              <a:gd name="connsiteY1" fmla="*/ 1656975 h 165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0643" h="1656975" stroke="0" extrusionOk="0">
                <a:moveTo>
                  <a:pt x="304800" y="123825"/>
                </a:moveTo>
                <a:cubicBezTo>
                  <a:pt x="953531" y="128221"/>
                  <a:pt x="1476793" y="591592"/>
                  <a:pt x="1476793" y="1161675"/>
                </a:cubicBezTo>
                <a:lnTo>
                  <a:pt x="295693" y="1161675"/>
                </a:lnTo>
                <a:cubicBezTo>
                  <a:pt x="298729" y="815725"/>
                  <a:pt x="301764" y="469775"/>
                  <a:pt x="304800" y="123825"/>
                </a:cubicBezTo>
                <a:close/>
              </a:path>
              <a:path w="1800643" h="1656975" fill="none">
                <a:moveTo>
                  <a:pt x="0" y="0"/>
                </a:moveTo>
                <a:cubicBezTo>
                  <a:pt x="648731" y="4396"/>
                  <a:pt x="1800643" y="1086892"/>
                  <a:pt x="1800643" y="1656975"/>
                </a:cubicBezTo>
              </a:path>
            </a:pathLst>
          </a:custGeom>
          <a:noFill/>
          <a:ln w="5715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2" descr="data:image/jpeg;base64,/9j/4AAQSkZJRgABAQAAAQABAAD/2wCEAAkGBxQTEhQUExQWFhUXGBcWFBUXFhcXFxgWGBYYGBgXGBcYHCggHBwnHBQXITEhJSksLi4uFx8zODMsNygtLiwBCgoKDg0OGxAQGiwmHCQsLDQsLCwsLSwsLCwsLCwsLiwsLCwsLCwsLCwtLCwsLCwsLCwsLCwsLCwsLCwsLCwsN//AABEIAQ8AugMBIgACEQEDEQH/xAAcAAABBAMBAAAAAAAAAAAAAAAABAUGBwECAwj/xABGEAABAwIDBAgDBAcGBQUAAAABAAIDBBEFEiEGMUFRBxMiYXGBkaEyscFCUtHwFCMzYnKC4QhjkqKy8SRTc4PSFRZDVGT/xAAZAQEBAQEBAQAAAAAAAAAAAAAAAQIDBAX/xAAnEQEBAAICAgEDAwUAAAAAAAAAAQIRAyESMUEEEyIUMpEFUWFx8P/aAAwDAQACEQMRAD8AvFCEIBCEIBCEIBCEIBCEIBCEIBCEIBCEIBCEIBCEIBCEIBCEIBCEIBCEIBCEIBCFhzrb0GUKJ7SdINHSXBf1kg+wzU+Z3BVZtD0r1lRdsFqdnFw7T/8AERp5KbF412LwQ/tZo2Hk57Wn0JUaxbpKooRo8yO4BlrHxN9F53lrHFxe97nvO9ziST5nVcpHlzrKbqrhn6ZnGQtjp25Rxc83J7rCycKLphhIPWwlhAJ0dcfK6pIRkHx1+QXWqbZw5Fpv8vqg9A4R0l0s0gY4OjJ+EuIIPLdqFNGPBFwbg7iF5KLjmFjwHqNNPRSfZrbippXXDy4aXY8ktI5a7ldj0ghQbCOlGilDQ8vied7S0uAPc4KZ0lUyRofG4OadxabhXaOyEIQCEIQCEIQCEIQCEIQCELhWVTYmOkeQ1rQXOJ3ABAmxvF46aMySGw3NHFzuQCpbbHb6aovGw5WH7DSd3eRvTZtrtm+smc4Xaxt2xt5Nvqe4nS/oof8ApI1138e5Z216LGRAm7jfmb+wXR1GSBwHJcsMcHOBcQGjcO4JRNiYLuTR+d/53IpOcNF295sfIErpHTjfxIseVwuwqmusQdxPrqkz6oAHXj6aqpoVkXZvxAPzuVwnmBA77W8fz8lynrr/AJ08EklqBuG46/0RDkLCx4g+x/JXSSO7u47x+eX4pubV3HeB/usx1uu/vCBZFGQS0+R/FSvYraqaimALi6NxsWkm2vFRuGUOFuO/zWaacfCeB+W72UV6iwuvbPG2Rh0cOd7HklaovYXbB1MRG5x6snjut3q7qSpbIxr2m7SLgq7Sx2QhCqBCEIBCEIBCEIBVB057VZWNo4zq4h0ngLED1smzpL21rKfE5KdsxihHVEZRqGuY0k2vqb5kwbSYtSyNBppJKiqkc1rQ+ONw0+NxLmAm/DXRSrEHkqdDr3pH1973PL6qe0+D1QbmmfSQj96KNx87Nt7rL6qnaLOq4n9zaONw+SGkGFcQDbuHkuLqgnT1UsrpKV24QO5/8O+E+sTwPZNT8OgdcszsPcetYPKzX+zlF1SWkm4clvUggE99v6rQUpY4HQsJtnabtvyJ4HuOqen0eYNcBodCPM399PNZt1XTHHyiNGW/itOs4HfzXbE6MxPsR4HmEmGt+fD1W45XGy6rbrCFgv4rQlYCIcIKw6JU2s1vx9OKZWFdRJ/VA/U9bra/eAp3sNt7LSuDD24PtM3lo+8zy4KqoZrEHknKkrcrgou3rujqmysbIw5mOALSOIK7qp+hrabNmpXHTV0fcftN+vqrYViBCEKgQhCAQhCCgP7RNG1tXTyj4nxOa8fwO7J/zu9FWWF1Tontkb8QvY8tC36qYdM+LCbEJbHSO0Q/l3+5Khb4rRscNxuD3EHd7qBXPUyTPu9xe4mwvrvKmkezsLYxc627R5lRDAIcz83Bp9yn2rD5ZWx3OX7R5Bcs73p6uHHq2m6qpGA9h2nefwXWGEcLHwOvopVUsp6YBgaB2cz3kXIHodVHXVMUrv1bi9hNiS3K9pPKwGitxuvZOTGX0R4hTgNMsJs4DtDeHN4hwO/zSmg2sjazLJBfW92u479Ad27muVREWGQE/C0k97bfNTXon6OopoRVVrM4f+xiJIGX77gLXvwG62qYdzVXklmW8flF8Q2loahobJC9ltxAFvYk+yZJaOmBu2ZobvAcHZh/KAVa/SJ0a0pp5JqWMRSRtL8rb5XhouRlJ0NhwVS7OwNc8yPFw22Uc3b7+S1dRm+duvZVDgTXDPklyHUOeWQMPhmzOI8Atv0KnbvhYf8AvTn3DWhP9zI7tXudwHaefwSl2EEj9mfAvbf0WJnb6ay4cZ7qIzR0h/8AhDe9lRID6SRke6SS0VOdz5md7mMkb/ijdf2TvimHtByjM13Ii3pzTFLCW3totzJxzw05uwpx/Zvjk7mO7X+F4BXKRhYbPaQbaAgg7+9YkN9+/mn/AArqXRNDqgxyXdna8Zo7fZ0cMo07/orbHOR12AxowVtO/fZ4B8DovWDTfVeOKUs66PK2zusaBlJyntDgdQvY0bbADkLKxGyEIVAhCEAkuKVrYYZJXGzWMc8+QulSrzpqxjqqIQg2dO6xH923V/kdB5oPO+N1JmlllO9z3PPmf6pPRVmTM0jMx3xMJte24g8HDn81id2/x/G64BpuAN5Nh4ncoqcbOPp8rQH5QbkdZ2SXHgCdHeRT43D8smZpBBHa13/gpfsds1HFSsjlY15LRnDmgjdusUtm2Hoibta+I/3U0kY/wh2X2XG47u3vxmWM17Q7EMHbJZ2extlIcLgjxBTdHgsMIv1jGtBzHgLjmSdFPXbCU3Geot/1jf1AutqPZOka79VD1jhr1s7nS5e9okJF1rbH2+96Q7B9nTiEgAY5tLe8s5BaZQN0cfcfvDTRXPTRhrQ1oAaAAANwA0ACT00Qa3KNRzKVcFrGaWw31wLrt3gggjmCLH5qiKDA3s/SYG2bJFM4a/dOrSPEWV/OaoPtjgT2S/plJGHFoy1EY3ytAHaA4uaPVZy76W9WVX8LJIY3mxz7s1vdIWYwWv6oQC//ADczi69vivb2urFwqvp6lt2ZXcHMJs5p5EGxHgudTgtKT2mlnPQj3Giky10znxXO7xqEYtN19MC79o3ce8cfNRhzMzbqysRweEMtG62lrANPve6idVhBjadDl1spc5s+zZEKJ1W0m/yC7spC5zr9ljT2nHcB9T3JNUS5nEjQcB3cF2jxHbY6LPX0jd954/8AUD9F7DXm3oT2ddJWxzu+GPtDxN9fb/MF6SQCEIVAhCEAvPfTBjAnr3NHwwtEY8d7veyvfGcQbTwSzO0bGxzz/KCV5PxOuMjnyu1MjnP83G5Uqw0O3+6cNnacPqqYHcZGexv9E3N/H3Tns3LlqIXHhI33IH1UrWH7o9BxSaJTEwlNlDNdPNOVzlfUvTq2lHFaOnAOVu4auI4LnX1oa0qI1+0zYWdrTMSbm/DQLNykTHC5LDpkocFA8D2qDhe9xzBT0zaBp+0FuZxjLjuzvM6ya58Q6sgn4S61/HcE1YhtRGDbMLpG7EGTxStvvF29zm6g+yzlZ8NTj/u5bU7IQzPFRE0tf9sRuMbiOYc3c5JKPCai36ivI/u6mLPbuzNLfkU97P4lnYL8krqqZpNwNeaT0twm9X+UfqMLxEf/AE3/AL3aB9CwpjxugrMpzvgA5Na53/iFKampczimmrq841TbN4uvaksQq5HuIe6+UkAbmix4NGgSdgXWu/ayfxv/ANRWkZXZ8y+3pDoIwsMoOvJu+RxHg1ugHt8lZaqv+z9iOejliO+OUnycAVaisQIQhAIQhBW3TvjHU4eIQe1O8NP8De076DzXnqaTS3KysDp4xXrcS6oHswsa0D953bd8x6Kts1yoMsdZKIXWNxzuPmElcF1adFCLuwPEA9kbx9poPspKyp7KrDYOuzQhvFminkDrgLjen1ccvKSlFTd+i5Y7grHwZC0G2o7j3Jzo4dbpXPa2qzJtry76U5HSGncQDa+8cL80lqcTfrqdOSn+0OCskBsRfmoZPsvLw1CxZY6762i81ZMTfd7n1KlOzEMr29p3ZsR3lKaLZh3EKS4dhvViyvtiXXyRbOSlnZ5G3oVKG1em9RoR5ZX+IPqErfPYLWN6ayu2+J1Qso5idcI4nvPAE/gt6+suVDts8Q7IiHHV3gN3v8lZ3XLl5JjjUSve59V0jC0A+i6Ar0Pkrb/s84llqZ4TukYHDxb/AEKv5eV+imrMVfG6+gIzeBIB+a9UJAIQhUC1keGgk7gCT4BbJr2mkLaWcjf1bgPMW+qDyjtViJnq5pSb5nucPC5sE0M3rrViz3+JXNh0Ugy9YuskrV5QSTYmvyTZTucPcK3cOk0VAxzlj2uG8WKuzAarPGx3MD5LlnHs4MtzSSVFcI2Fx4C/oFW0+1VRPJlYCTrYBSHamZxgcByVd4DtMKSpzvizt1vY2dqOF9N4XKS5XUe/DmnDhc/lIm4hW2J7dhvv+C1i2smawgNHjY/IaKw9ncZpaqEPYWAkXdGXNzMPEOHNbS4RAY/hbaxP1V+3fipP6jlf3Yz+FZDbKT7w9LKRbObUdaRHJ8WpDufcV1x7ZemZTtAAGt78eZJPJQrZ1o68Fpu0EkHu3LNxs+XWfU482Nlxixphd7j3BNeJT2CWyz2F1GMTq7nuSPNcuiSsqw0FzjoFDsduZASblwBOt7X4Lrj2I53ZAeyN/eeSa3yEuudSvRhjrt4Obk8rpjn4ra61YsrbglewMOaoZ3usO/S9l6vConoK2fMjzO5vYjJIvxebAW8Ar3SKEIQqgVB9J/SNNJUS09LIWwM/VvIDT1jx8RzEE2B7OnIlW/t1XPgw+rlj0eyGQtPI5bA+V7+S8omQ66KUIZXEkk7ysLLxqsFBl5QNVhxWAUGHlWn0f1eelaOLTlPluVVuCm3RpW5XyQk6uAePEaH6LGc6duG6yWNcW13biq2212dLJs7RZr9Lcjr7EfJWLUNOUgb7XHit8LEdW0sktfgDbf5rlh70+vx8ePJx3fwpk4Y4ai67/pFUGFnXS5LWy53WtytfcrbqNkgNzWkdxsm2p2YN8oYR5K/nF/Rcd9VVLYJnuDAXuJ0AuT+Qp9hODCBrdbmyc2YXHSAueAZDuHrb3CRSzG2p1Op7lnLLfTF+nx4Mbd911r62zbKFY9ituw34jvPIfinbFq3Ixzj5DmeCg0jySSdSdSVvjx+Xz+fk11GoWyGIXZ5GWBA3rZm78/nghm9BdHQbtiGO/QZQAJCTA4D7dtWHxAJB7leS809CTAcVhuL2ZKR3HIRf3916WSAQhCoa9qKPrqOpi+/DI0eJYbLyPe5Xswryjt1gpo66ohIIbnL4++N/abbwuR/KVKIxI1c3DRKHOXAuug5lCyVgoAJThFaYZo5B9l2vgdD7FJSUFCXS/W2cxrhqCAfIpnrMKeXF8Js7iNwK5bAYl1lGwEgujuxwvrYfD7WUiNWwGwHmvLlO31uHkyn5Y1EKioqY/wBpG+w3EXI9l0/98TgZe0eGoN+XEKVTVJym9rKOYg8O4DxTueq9mX1eVncn8GjrXyuzyEnjYm61qJrAkmw4nuXWY2FzoBqVEcWxEzOEbPgv6/0THHdeDn+oyveRDi+JGV2nwjRo+pTe0LvPEBoDquR0Xqj5ttt3WCVs7ctFkIjdqGrF1m6CxOhWhlfikToyQ2Jr3zHhkLS3KfFzh6HkvS6hPRNsr+g0TS8frprSS7jluOxHccGj3JU2VgEIQgFDOknYZmJQ3aQyojB6p53Ef8t/7pPHgfNTNCDxniNFJBK+KVpZIw5XsO8H88Ujsb7l6w2x2DpMRH65hbKBZszOzIOQJ3OHcVS20fQvXwEmnyVMfDKQyS3ex1h6EqCtnBaAKTYdsJiMs4gFJK153mRhYwDiS8i1kx1dK6KR8cgLXscWOB4OabEeyBOGoyLu1w4j/ZOuH00b+Op3eKBJhNdNTuzxX10cOBHeFK6Xa0OFichvq13PuKbayNsMZcd3Dx4BRR0hJzHed6xcZXXDlyw9LOmx4PAGpHjoVx/9SZa79O6+9QSnqLLeSoXO4dvR+o3DrjGJ9YbbmcufiuGCRgukfa4Y028T/Qe6ZpZU+7M2dG9n2s1/Ii30XSY6efLPypole1x10K0dG0cb/JPeIYaL7vFMtTG1pyg3PHkFpzpIUAJTSUMkr2xxMdI93wsY0ucfABWNsz0KVsxa6pLaaM6kE55bdzW9keZ05KorihopJntiiY6SRxs1jAS4+QV0bC9Cfwy4kddCKZh03bpXjf8Awt5bzuVn7J7H0uHx5KaMAkAPkdrI/wDidy7hYdyf1RrGwNAAFgAAByA3BbIQgEIQgEIQgEIQgFSPTrsRqcRhGmgqmgeDWyj2B8iruXOoha9rmPAc1wLXA7iCLEFB4rssA21GhU26TdgJMNlzsu6lkceqfxZx6t/eBuPGyhLSoOs9U94Ae4uA3X5rgWLfN3Lm4oMC/BBeVhZvdABLMLrjDIHjXgRzHJJLLYNQOGI4zJNe9mt+6PqUp2SwF1bVQ04OQSOsX2vlFiSbcdAm2lpXONgPNWz0M4T/AMcx1tImPd5kZB/qPos3LvTcxtltWvsZsZTYdHlgbd7gOsmdYyPtzPAdw0UjQhbYCEIQCEIQCEIQCEIQCEIQCEIQMG3OFioopmEXIGdotfVpv8rjzXnDEdliSXRGw+6d3kV6Y2lxZtPC5ztSbtY3m4/TiqcEXErjyWy7j1cGEzx1VVVeFyMvmb6FItOKtSuw9rxayrvG8MMMhHA6j8FcM99VObg8O4bsvJZstCFs15XR5mB4pfhEYdIAd1iU3gKQbNYeXOLrabv6LOV1HTix8s5Eip6ZotYKyOhyK0tQf3Gj1cfwUGhpQNNydsDxGWkk6yIi5FnNIuHDfYrhje9vdycX42Re6E0bOY8yrjzN0eNHsvq0/Ud6d16nzrNXVCEIRAhCEAhCEAhCEAhCEAsLKbdoMWbSwPmdw0aObjo0eqLJbdRW+3OLmWpc0/BESxo7wbOPqPZR5jy47rBPew9GK2se6UB7GB0kg4F7yQ0HzzH+VcdoMK/Rap8Y+A9tn8Dr2HfYgjyXmu72+rj4437c9yG2ZmWxCato8GNQxojtnLhluQBc6WJO4ap3nkuElayR4flF2sbmeR9lpNr28SpLqt5YeWNmSCbQbJVdG4NqYSzNctIc1wdbfYtJCR0Oz1TNYxU8rwSRmawltwLkF3wjzKvDbvE4azCI5HH9c17WgcRKGnOPAsBPoot0X7RywMrowbxspJqgNOrRIwtAPmHf5V28u9Pl3i1ju+1eYTgrpJGMGrnuDWtHMmw+auDaegZHK2FjWhsEUbOyALkMFybcblRHowlibXxPmNmtDnA8M4aS36+dk+4pibpJZpS05XvOttBe+VpPOw9lzuW529fDxyZdEVPHdxXSeIt3FZgPFdpnAkX+G4zeF9fa6xHq12xhdfLTyNmZmab6GxyuHEHmFbWB7VU9QGjOGSHfG42N/wB0nR3knCow6GWLqnMa6MgANtoBwty8QogOjGDrA4zTFgdmEfZ53sXWvb3XaY5Y+ngz5OLkn5TVTxCwAgrq8jKEIQCEIQCEIQCEIQCadpMAirYuqlzAAhwLDZwI04gjieCdkJZtZbLuGrZ/AIaOPq4G2BN3OJu5x5uPH5KKdKtMLU8vG7oye4jMP9JVgKKdJlLnonO4xuY/yvlPs4nyWcp+Lrw537stVnX0IbDC9rietY8uvwex5aQO62VO2CSthrmAAdTMAwjgYpmgtHkSPQpO6IPwxkjd8NQ9ju5sgaR75fVcMWOWnoqhvBroyf34ZC5vsfZcfXb6FvlPG/5iPbal9IZIrktjlc2x7xZr/Ett6pZ0Y0olocZl/wDzOiHPWORx+nonPpb2Xrpqh00ELp4JmRn9WA5zHNaBYt32Ngbi/kpH0W7Ey0+GVMdQ3JLVB92HexmQsYHW46k+YXTHDTwcvN5ev+qptmJQ2KSZ2gtlF+QF3H5e6tLbIRwQU1LFqMolc4b3ucLBx5319lULMNrCG0LaaYS5ixwLHaku52sG6772srdZS58Tp6YnN1DYWO7+pia53lm0Wbjp6MOSXWvibv8Asgx7AxSvYwOJJia997aPJNwO7RO+P7KiGlbOxznDK0yg20DgO02w3AladJtzVxtB1fG1o8S9wHzVlx04EYjIu3KGEHcRa1kmEtsTPnyxxwu0W6Pcc62MwPN3xAZT96PcPMbvRTBVLiUL8LxGJ7AepkdZnIscQHx+IuCPJWyFvC/FcOfGb8sfVZQhC24BCEIBCEIBCEIBCEIBCEIBJ66lbLG+N4u17S1w7iLJQhBD8H2IbDSVFK6TOJnFwdaxbYNDDv3gtBXDZbY4tppKeuYyRnW9ZHlc7TshpIIsRu3d5U2WVnxjpebO779tI4w0BoFgAAByA0C2ssoWnMJjodmIoquWrBcZJAQQSMrb2vlFuOUb0+IU0sys9IRimy80+Kx1Dsv6PH1bh2tSWagZf49fBTdYWUk0uWdy1L8NJImutmANjcXANjzHet0IVZCEIQCEIQCEIQf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7032" y="310015"/>
            <a:ext cx="6856303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96624"/>
                </a:solidFill>
              </a:rPr>
              <a:t>Who is involved in my funding?</a:t>
            </a:r>
          </a:p>
        </p:txBody>
      </p:sp>
      <p:pic>
        <p:nvPicPr>
          <p:cNvPr id="3076" name="Picture 4" descr="http://www.heysuccess.com/public/upload/theme/heysuccess/students-gradu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26287"/>
            <a:ext cx="3352800" cy="316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81" r="3715" b="9536"/>
          <a:stretch/>
        </p:blipFill>
        <p:spPr>
          <a:xfrm>
            <a:off x="-36000" y="-24552"/>
            <a:ext cx="9180000" cy="694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14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187624" y="332656"/>
            <a:ext cx="676875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 smtClean="0">
                <a:cs typeface="Arial" pitchFamily="34" charset="0"/>
              </a:rPr>
              <a:t>Other important information</a:t>
            </a:r>
            <a:endParaRPr lang="en-CA" sz="3800" dirty="0"/>
          </a:p>
        </p:txBody>
      </p:sp>
    </p:spTree>
    <p:extLst>
      <p:ext uri="{BB962C8B-B14F-4D97-AF65-F5344CB8AC3E}">
        <p14:creationId xmlns:p14="http://schemas.microsoft.com/office/powerpoint/2010/main" val="6538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27" r="20767"/>
          <a:stretch/>
        </p:blipFill>
        <p:spPr>
          <a:xfrm>
            <a:off x="299218" y="1724410"/>
            <a:ext cx="3024000" cy="42701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9683"/>
          </a:xfrm>
        </p:spPr>
        <p:txBody>
          <a:bodyPr>
            <a:normAutofit/>
          </a:bodyPr>
          <a:lstStyle/>
          <a:p>
            <a:r>
              <a:rPr lang="en-CA" altLang="en-US" sz="2400" dirty="0" smtClean="0">
                <a:cs typeface="Arial" pitchFamily="34" charset="0"/>
              </a:rPr>
              <a:t>You </a:t>
            </a:r>
            <a:r>
              <a:rPr lang="en-CA" altLang="en-US" sz="2400" dirty="0">
                <a:cs typeface="Arial" pitchFamily="34" charset="0"/>
              </a:rPr>
              <a:t>are a </a:t>
            </a:r>
            <a:r>
              <a:rPr lang="en-CA" altLang="en-US" sz="2400" b="1" dirty="0" smtClean="0">
                <a:cs typeface="Arial" pitchFamily="34" charset="0"/>
              </a:rPr>
              <a:t>dependent </a:t>
            </a:r>
            <a:r>
              <a:rPr lang="en-CA" altLang="en-US" sz="2400" b="1" dirty="0">
                <a:cs typeface="Arial" pitchFamily="34" charset="0"/>
              </a:rPr>
              <a:t>student </a:t>
            </a:r>
            <a:r>
              <a:rPr lang="en-CA" altLang="en-US" sz="2400" dirty="0">
                <a:cs typeface="Arial" pitchFamily="34" charset="0"/>
              </a:rPr>
              <a:t>if all of the following </a:t>
            </a:r>
            <a:r>
              <a:rPr lang="en-CA" altLang="en-US" sz="2400" dirty="0" smtClean="0">
                <a:cs typeface="Arial" pitchFamily="34" charset="0"/>
              </a:rPr>
              <a:t>are </a:t>
            </a:r>
            <a:r>
              <a:rPr lang="en-CA" altLang="en-US" sz="2400" dirty="0">
                <a:cs typeface="Arial" pitchFamily="34" charset="0"/>
              </a:rPr>
              <a:t>true: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15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FF000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Am I a dependent student?</a:t>
            </a:r>
            <a:endParaRPr lang="en-CA" sz="3600" b="1" dirty="0">
              <a:solidFill>
                <a:srgbClr val="FF0000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1718339"/>
            <a:ext cx="6300192" cy="38472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CA" altLang="en-US" sz="1900" dirty="0">
                <a:cs typeface="Arial" pitchFamily="34" charset="0"/>
              </a:rPr>
              <a:t>You’re not married or living in a common-law </a:t>
            </a:r>
            <a:r>
              <a:rPr lang="en-CA" altLang="en-US" sz="1900" dirty="0" smtClean="0">
                <a:cs typeface="Arial" pitchFamily="34" charset="0"/>
              </a:rPr>
              <a:t>relationship;</a:t>
            </a:r>
            <a:endParaRPr lang="en-CA" altLang="en-US" sz="1900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0995" y="2211388"/>
            <a:ext cx="6300192" cy="38472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SzPct val="90000"/>
              <a:buFont typeface="Wingdings" pitchFamily="2" charset="2"/>
              <a:buChar char="§"/>
            </a:pPr>
            <a:r>
              <a:rPr lang="en-CA" altLang="en-US" sz="1900" dirty="0">
                <a:cs typeface="Arial" pitchFamily="34" charset="0"/>
              </a:rPr>
              <a:t>You’re not separated, divorced or widowed;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0995" y="2708920"/>
            <a:ext cx="6300192" cy="38472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CA" altLang="en-US" sz="1900" dirty="0">
                <a:cs typeface="Arial" pitchFamily="34" charset="0"/>
              </a:rPr>
              <a:t>You’re not a sole-support parent;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0995" y="3212976"/>
            <a:ext cx="6300192" cy="677108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CA" altLang="en-US" sz="1900" dirty="0">
                <a:cs typeface="Arial" pitchFamily="34" charset="0"/>
              </a:rPr>
              <a:t>You’ve been out of high school for less </a:t>
            </a:r>
            <a:r>
              <a:rPr lang="en-CA" altLang="en-US" sz="1900" dirty="0" smtClean="0">
                <a:cs typeface="Arial" pitchFamily="34" charset="0"/>
              </a:rPr>
              <a:t>than four years </a:t>
            </a:r>
            <a:br>
              <a:rPr lang="en-CA" altLang="en-US" sz="1900" dirty="0" smtClean="0">
                <a:cs typeface="Arial" pitchFamily="34" charset="0"/>
              </a:rPr>
            </a:br>
            <a:r>
              <a:rPr lang="en-CA" altLang="en-US" sz="1900" dirty="0" smtClean="0">
                <a:cs typeface="Arial" pitchFamily="34" charset="0"/>
              </a:rPr>
              <a:t>before </a:t>
            </a:r>
            <a:r>
              <a:rPr lang="en-CA" altLang="en-US" sz="1900" dirty="0">
                <a:cs typeface="Arial" pitchFamily="34" charset="0"/>
              </a:rPr>
              <a:t>you start postsecondary school; and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8568" y="4005064"/>
            <a:ext cx="6016526" cy="969496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CA" altLang="en-US" sz="1900" dirty="0">
                <a:cs typeface="Arial" pitchFamily="34" charset="0"/>
              </a:rPr>
              <a:t>You haven’t taken </a:t>
            </a:r>
            <a:r>
              <a:rPr lang="en-CA" altLang="en-US" sz="1900" dirty="0" smtClean="0">
                <a:cs typeface="Arial" pitchFamily="34" charset="0"/>
              </a:rPr>
              <a:t>two or </a:t>
            </a:r>
            <a:r>
              <a:rPr lang="en-CA" altLang="en-US" sz="1900" dirty="0">
                <a:cs typeface="Arial" pitchFamily="34" charset="0"/>
              </a:rPr>
              <a:t>more breaks from being a </a:t>
            </a:r>
            <a:r>
              <a:rPr lang="en-CA" altLang="en-US" sz="1900" dirty="0" smtClean="0">
                <a:cs typeface="Arial" pitchFamily="34" charset="0"/>
              </a:rPr>
              <a:t>         full-time </a:t>
            </a:r>
            <a:r>
              <a:rPr lang="en-CA" altLang="en-US" sz="1900" dirty="0">
                <a:cs typeface="Arial" pitchFamily="34" charset="0"/>
              </a:rPr>
              <a:t>high school or postsecondary student that were both at least 12 consecutive </a:t>
            </a:r>
            <a:r>
              <a:rPr lang="en-CA" altLang="en-US" sz="1900" dirty="0" smtClean="0">
                <a:cs typeface="Arial" pitchFamily="34" charset="0"/>
              </a:rPr>
              <a:t>months in length.</a:t>
            </a:r>
            <a:endParaRPr lang="en-CA" altLang="en-US" sz="1900" dirty="0"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783" y="6536377"/>
            <a:ext cx="5331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/>
              <a:t>Note:</a:t>
            </a:r>
            <a:r>
              <a:rPr lang="en-CA" sz="1200" dirty="0"/>
              <a:t> This definition applies only to full-time students.</a:t>
            </a:r>
          </a:p>
        </p:txBody>
      </p:sp>
    </p:spTree>
    <p:extLst>
      <p:ext uri="{BB962C8B-B14F-4D97-AF65-F5344CB8AC3E}">
        <p14:creationId xmlns:p14="http://schemas.microsoft.com/office/powerpoint/2010/main" val="42556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571284" y="5992129"/>
            <a:ext cx="2344118" cy="710920"/>
            <a:chOff x="2227882" y="4800600"/>
            <a:chExt cx="6489977" cy="20036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16</a:t>
            </a:fld>
            <a:endParaRPr lang="en-C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3460" y="332656"/>
            <a:ext cx="8568952" cy="720080"/>
          </a:xfrm>
          <a:ln w="952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Can I get a grant if my family income is over $50,000?</a:t>
            </a:r>
            <a:endParaRPr lang="en-CA" sz="2800" b="1" dirty="0">
              <a:solidFill>
                <a:srgbClr val="045C3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1189987"/>
            <a:ext cx="849694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b="1" dirty="0" smtClean="0"/>
              <a:t>Yes</a:t>
            </a:r>
            <a:r>
              <a:rPr lang="en-US" sz="2100" dirty="0" smtClean="0"/>
              <a:t>, students </a:t>
            </a:r>
            <a:r>
              <a:rPr lang="en-US" sz="2100" dirty="0"/>
              <a:t>with </a:t>
            </a:r>
            <a:r>
              <a:rPr lang="en-US" sz="2100" dirty="0" smtClean="0"/>
              <a:t>family incomes </a:t>
            </a:r>
            <a:r>
              <a:rPr lang="en-US" sz="2100" dirty="0"/>
              <a:t>above these amounts </a:t>
            </a:r>
            <a:r>
              <a:rPr lang="en-US" sz="2100" dirty="0" smtClean="0"/>
              <a:t>can </a:t>
            </a:r>
            <a:r>
              <a:rPr lang="en-US" sz="2100" dirty="0"/>
              <a:t>receive a mix of grants and </a:t>
            </a:r>
            <a:r>
              <a:rPr lang="en-US" sz="2100" dirty="0" smtClean="0"/>
              <a:t>loans, which are based on their family size and income</a:t>
            </a:r>
            <a:r>
              <a:rPr lang="en-US" sz="2100" dirty="0"/>
              <a:t>. </a:t>
            </a:r>
            <a:endParaRPr lang="en-CA" altLang="en-US" sz="2100" dirty="0">
              <a:cs typeface="Arial" pitchFamily="34" charset="0"/>
            </a:endParaRPr>
          </a:p>
          <a:p>
            <a:pPr lvl="1"/>
            <a:endParaRPr lang="en-CA" altLang="en-US" sz="2200" dirty="0">
              <a:cs typeface="Arial" pitchFamily="34" charset="0"/>
            </a:endParaRPr>
          </a:p>
          <a:p>
            <a:pPr lvl="1">
              <a:spcAft>
                <a:spcPts val="1200"/>
              </a:spcAft>
            </a:pPr>
            <a:endParaRPr lang="en-CA" altLang="en-US" sz="2400" dirty="0" smtClean="0">
              <a:cs typeface="Arial" pitchFamily="34" charset="0"/>
            </a:endParaRPr>
          </a:p>
          <a:p>
            <a:pPr lvl="1">
              <a:spcAft>
                <a:spcPts val="1200"/>
              </a:spcAft>
            </a:pPr>
            <a:endParaRPr lang="en-US" sz="2100" b="1" dirty="0" smtClean="0"/>
          </a:p>
          <a:p>
            <a:endParaRPr lang="en-CA" altLang="en-US" sz="2400" dirty="0"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CA" sz="2400" dirty="0"/>
          </a:p>
          <a:p>
            <a:pPr>
              <a:spcBef>
                <a:spcPts val="0"/>
              </a:spcBef>
            </a:pPr>
            <a:endParaRPr lang="en-CA" sz="24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36478485"/>
              </p:ext>
            </p:extLst>
          </p:nvPr>
        </p:nvGraphicFramePr>
        <p:xfrm>
          <a:off x="1172649" y="2014150"/>
          <a:ext cx="6942717" cy="4099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5536" y="3429776"/>
            <a:ext cx="1152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Maximum family income        per year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56788" y="594908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Family size (total parents + kids)</a:t>
            </a:r>
            <a:endParaRPr lang="en-CA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75856" y="2690960"/>
            <a:ext cx="3600399" cy="1060549"/>
            <a:chOff x="5770550" y="1234846"/>
            <a:chExt cx="3600399" cy="1060549"/>
          </a:xfrm>
        </p:grpSpPr>
        <p:sp>
          <p:nvSpPr>
            <p:cNvPr id="19" name="Right Arrow 18"/>
            <p:cNvSpPr/>
            <p:nvPr/>
          </p:nvSpPr>
          <p:spPr>
            <a:xfrm rot="5400000">
              <a:off x="7416592" y="1837790"/>
              <a:ext cx="555171" cy="360040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70550" y="1234846"/>
              <a:ext cx="3600399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b="1" dirty="0" smtClean="0">
                  <a:solidFill>
                    <a:schemeClr val="tx2">
                      <a:lumMod val="75000"/>
                    </a:schemeClr>
                  </a:solidFill>
                </a:rPr>
                <a:t>For a family of 4, grant funding is available if the family’s income is up to $175,000 per year</a:t>
              </a:r>
              <a:endParaRPr lang="en-CA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1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6264696" cy="53285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2300" dirty="0" smtClean="0"/>
              <a:t>In the first six months after you graduate, or stop attending full time college or university:</a:t>
            </a:r>
          </a:p>
          <a:p>
            <a:pPr lvl="1">
              <a:buFont typeface="Wingdings" pitchFamily="2" charset="2"/>
              <a:buChar char="§"/>
            </a:pPr>
            <a:r>
              <a:rPr lang="en-CA" sz="2000" dirty="0" smtClean="0"/>
              <a:t>You don’t need to make any loan payments; </a:t>
            </a:r>
          </a:p>
          <a:p>
            <a:pPr lvl="1">
              <a:buFont typeface="Wingdings" pitchFamily="2" charset="2"/>
              <a:buChar char="§"/>
            </a:pPr>
            <a:r>
              <a:rPr lang="en-CA" sz="2000" dirty="0" smtClean="0"/>
              <a:t>No interest is charged on the Ontario portion of your student loan; and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en-CA" sz="2000" dirty="0" smtClean="0"/>
              <a:t>Interest begins to be charged on the federal portion of your student loan.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300" dirty="0" smtClean="0"/>
              <a:t>You need to start paying off your student loan six months after you stop being a full time student.</a:t>
            </a:r>
          </a:p>
          <a:p>
            <a:r>
              <a:rPr lang="en-CA" sz="2300" dirty="0" smtClean="0"/>
              <a:t>If you’re having trouble making your required payments, you could be eligible to lower them (RAP).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17</a:t>
            </a:fld>
            <a:endParaRPr lang="en-C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4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When do I need to repay my OSAP loan?</a:t>
            </a:r>
            <a:endParaRPr lang="en-CA" sz="3400" b="1" dirty="0">
              <a:solidFill>
                <a:srgbClr val="045C3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pic>
        <p:nvPicPr>
          <p:cNvPr id="1044" name="Picture 20" descr="C:\Users\KaticDa\AppData\Local\Microsoft\Windows\Temporary Internet Files\Content.IE5\MPJM1NJM\calculat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2035629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r="1909" b="1170"/>
          <a:stretch/>
        </p:blipFill>
        <p:spPr>
          <a:xfrm>
            <a:off x="-2250" y="0"/>
            <a:ext cx="9180000" cy="687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18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203374" y="188640"/>
            <a:ext cx="676875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 smtClean="0">
                <a:cs typeface="Arial" pitchFamily="34" charset="0"/>
              </a:rPr>
              <a:t>How do I apply for </a:t>
            </a:r>
            <a:r>
              <a:rPr lang="en-CA" sz="3800" b="1" dirty="0" smtClean="0">
                <a:solidFill>
                  <a:srgbClr val="045C36"/>
                </a:solidFill>
                <a:cs typeface="Arial" pitchFamily="34" charset="0"/>
              </a:rPr>
              <a:t>OSAP</a:t>
            </a:r>
            <a:r>
              <a:rPr lang="en-CA" sz="3800" b="1" dirty="0" smtClean="0">
                <a:cs typeface="Arial" pitchFamily="34" charset="0"/>
              </a:rPr>
              <a:t>?</a:t>
            </a:r>
            <a:endParaRPr lang="en-CA" sz="3800" dirty="0"/>
          </a:p>
        </p:txBody>
      </p:sp>
    </p:spTree>
    <p:extLst>
      <p:ext uri="{BB962C8B-B14F-4D97-AF65-F5344CB8AC3E}">
        <p14:creationId xmlns:p14="http://schemas.microsoft.com/office/powerpoint/2010/main" val="312086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KaticDa\AppData\Local\Microsoft\Windows\Temporary Internet Files\Content.IE5\16RA5WVS\Devicetemplates_laptop-0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64" y="2140926"/>
            <a:ext cx="3035486" cy="179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cs typeface="Arial" pitchFamily="34" charset="0"/>
              </a:rPr>
              <a:t>How do I apply for OSAP?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1778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CA" sz="24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53285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/>
              <a:t>When you </a:t>
            </a:r>
            <a:r>
              <a:rPr lang="en-US" sz="2100" dirty="0" smtClean="0"/>
              <a:t>applied </a:t>
            </a:r>
            <a:r>
              <a:rPr lang="en-US" sz="2100" dirty="0"/>
              <a:t>for college or university through the college or university application </a:t>
            </a:r>
            <a:r>
              <a:rPr lang="en-US" sz="2100" dirty="0" err="1" smtClean="0"/>
              <a:t>centr</a:t>
            </a:r>
            <a:r>
              <a:rPr lang="en-US" sz="2100" dirty="0" err="1"/>
              <a:t>e</a:t>
            </a:r>
            <a:r>
              <a:rPr lang="en-US" sz="2100" dirty="0" smtClean="0"/>
              <a:t> (OCAS/OUAC</a:t>
            </a:r>
            <a:r>
              <a:rPr lang="en-US" sz="2100" dirty="0"/>
              <a:t>), </a:t>
            </a:r>
            <a:r>
              <a:rPr lang="en-US" sz="2100" dirty="0" smtClean="0"/>
              <a:t>you should have been directed to OSAP’s website, where you could register and set up your profile.</a:t>
            </a:r>
            <a:endParaRPr lang="en-US" sz="2100" dirty="0"/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endParaRPr lang="en-US" sz="2100" dirty="0" smtClean="0"/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100" dirty="0" smtClean="0"/>
              <a:t>Use the same login to access the OSAP website</a:t>
            </a:r>
          </a:p>
          <a:p>
            <a:pPr lvl="0"/>
            <a:endParaRPr lang="en-US" sz="2000" b="1" dirty="0" smtClean="0">
              <a:solidFill>
                <a:srgbClr val="045C3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19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478891" y="2446004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smtClean="0"/>
              <a:t>Register and apply online at: </a:t>
            </a:r>
            <a:r>
              <a:rPr lang="en-CA" sz="2200" b="1" dirty="0" smtClean="0">
                <a:solidFill>
                  <a:srgbClr val="045C36"/>
                </a:solidFill>
              </a:rPr>
              <a:t>ontario.ca/</a:t>
            </a:r>
            <a:r>
              <a:rPr lang="en-CA" sz="2200" b="1" dirty="0" err="1" smtClean="0">
                <a:solidFill>
                  <a:srgbClr val="045C36"/>
                </a:solidFill>
              </a:rPr>
              <a:t>osap</a:t>
            </a:r>
            <a:endParaRPr lang="en-CA" sz="2200" b="1" dirty="0">
              <a:solidFill>
                <a:srgbClr val="045C36"/>
              </a:solidFill>
            </a:endParaRPr>
          </a:p>
        </p:txBody>
      </p:sp>
      <p:pic>
        <p:nvPicPr>
          <p:cNvPr id="1043" name="Picture 19" descr="C:\Users\KaticDa\AppData\Local\Microsoft\Windows\Temporary Internet Files\Content.IE5\MPJM1NJM\cursor-148819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807">
            <a:off x="7612586" y="3471590"/>
            <a:ext cx="789056" cy="12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KaticDa\AppData\Local\Microsoft\Windows\Temporary Internet Files\Content.IE5\MPJM1NJM\cursor-148819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6340" flipH="1">
            <a:off x="6543720" y="3454751"/>
            <a:ext cx="765656" cy="12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-10142"/>
          <a:stretch/>
        </p:blipFill>
        <p:spPr>
          <a:xfrm>
            <a:off x="0" y="0"/>
            <a:ext cx="10293433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2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917696" y="548680"/>
            <a:ext cx="5328592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5000" b="1" dirty="0">
                <a:cs typeface="Arial" pitchFamily="34" charset="0"/>
              </a:rPr>
              <a:t>What is </a:t>
            </a:r>
            <a:r>
              <a:rPr lang="en-CA" sz="5000" b="1" dirty="0">
                <a:solidFill>
                  <a:srgbClr val="045C36"/>
                </a:solidFill>
                <a:cs typeface="Arial" pitchFamily="34" charset="0"/>
              </a:rPr>
              <a:t>OSAP</a:t>
            </a:r>
            <a:r>
              <a:rPr lang="en-CA" sz="5000" b="1" dirty="0">
                <a:cs typeface="Arial" pitchFamily="34" charset="0"/>
              </a:rPr>
              <a:t>?</a:t>
            </a:r>
            <a:endParaRPr lang="en-CA" sz="5000" dirty="0"/>
          </a:p>
        </p:txBody>
      </p:sp>
    </p:spTree>
    <p:extLst>
      <p:ext uri="{BB962C8B-B14F-4D97-AF65-F5344CB8AC3E}">
        <p14:creationId xmlns:p14="http://schemas.microsoft.com/office/powerpoint/2010/main" val="13565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Steps to apply for OSAP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3034" y="1252382"/>
            <a:ext cx="3054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Go to </a:t>
            </a:r>
            <a:r>
              <a:rPr lang="en-CA" sz="20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ontario.ca/osap</a:t>
            </a:r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88224" y="5757699"/>
            <a:ext cx="2344118" cy="710920"/>
            <a:chOff x="2227882" y="4800600"/>
            <a:chExt cx="6489977" cy="20036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985731" y="1745252"/>
            <a:ext cx="323417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Click “Register” to create your profile. </a:t>
            </a:r>
            <a:endParaRPr lang="en-CA" sz="2000" dirty="0">
              <a:latin typeface="Calibri" pitchFamily="34" charset="0"/>
              <a:ea typeface="Tahoma" pitchFamily="34" charset="0"/>
              <a:cs typeface="Calibri" pitchFamily="34" charset="0"/>
            </a:endParaRPr>
          </a:p>
          <a:p>
            <a:r>
              <a:rPr lang="en-CA" sz="14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Once you create an OSAP profile, you will be assigned an OSAP Access Number (OAN).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1903" y="1068144"/>
            <a:ext cx="563035" cy="677108"/>
            <a:chOff x="3995936" y="10970"/>
            <a:chExt cx="1488387" cy="1747326"/>
          </a:xfrm>
        </p:grpSpPr>
        <p:sp>
          <p:nvSpPr>
            <p:cNvPr id="19" name="Oval 18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2697" y="1717079"/>
            <a:ext cx="563035" cy="677108"/>
            <a:chOff x="3995936" y="10970"/>
            <a:chExt cx="1488387" cy="1747326"/>
          </a:xfrm>
        </p:grpSpPr>
        <p:sp>
          <p:nvSpPr>
            <p:cNvPr id="16" name="Oval 15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13035" y="3577045"/>
            <a:ext cx="3460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Log in and click “start new app” to fill out the application.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2697" y="3507362"/>
            <a:ext cx="563035" cy="677108"/>
            <a:chOff x="3995936" y="10970"/>
            <a:chExt cx="1488387" cy="1747326"/>
          </a:xfrm>
        </p:grpSpPr>
        <p:sp>
          <p:nvSpPr>
            <p:cNvPr id="23" name="Oval 22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21247" y="4380768"/>
            <a:ext cx="3460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Gather all required documents. (You’ll get a list at the end of your application.)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4871" y="4380768"/>
            <a:ext cx="563035" cy="677108"/>
            <a:chOff x="3995936" y="10970"/>
            <a:chExt cx="1488387" cy="1747326"/>
          </a:xfrm>
        </p:grpSpPr>
        <p:sp>
          <p:nvSpPr>
            <p:cNvPr id="27" name="Oval 26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021247" y="5514389"/>
            <a:ext cx="3286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Upload your documents online, or mail/deliver them to your financial aid office.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31853" y="5466710"/>
            <a:ext cx="563035" cy="677108"/>
            <a:chOff x="3995936" y="10970"/>
            <a:chExt cx="1488387" cy="1747326"/>
          </a:xfrm>
        </p:grpSpPr>
        <p:sp>
          <p:nvSpPr>
            <p:cNvPr id="31" name="Oval 30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850855" y="1163646"/>
            <a:ext cx="3956764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Print, sign and take your MSFAA to a designated Canada Post office.</a:t>
            </a:r>
          </a:p>
          <a:p>
            <a:r>
              <a:rPr lang="en-CA" sz="14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The Master Student Financial Assistance Agreement (MSFAA) is your lifetime loan agreement.</a:t>
            </a:r>
          </a:p>
          <a:p>
            <a:endParaRPr lang="en-C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285721" y="1110157"/>
            <a:ext cx="563035" cy="677108"/>
            <a:chOff x="3995936" y="10970"/>
            <a:chExt cx="1488387" cy="1747326"/>
          </a:xfrm>
        </p:grpSpPr>
        <p:sp>
          <p:nvSpPr>
            <p:cNvPr id="35" name="Oval 34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848756" y="2549161"/>
            <a:ext cx="3929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Track the status of your application online, and learn how much money you’ll get and when. You can even do this from your phone</a:t>
            </a:r>
            <a:r>
              <a:rPr lang="en-CA" sz="2000" dirty="0">
                <a:latin typeface="Calibri" pitchFamily="34" charset="0"/>
                <a:ea typeface="Tahoma" pitchFamily="34" charset="0"/>
                <a:cs typeface="Calibri" pitchFamily="34" charset="0"/>
              </a:rPr>
              <a:t>!</a:t>
            </a:r>
            <a:endParaRPr lang="en-CA" sz="2000" dirty="0" smtClean="0"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302649" y="2581097"/>
            <a:ext cx="563035" cy="677108"/>
            <a:chOff x="3995936" y="10970"/>
            <a:chExt cx="1488387" cy="1747326"/>
          </a:xfrm>
        </p:grpSpPr>
        <p:sp>
          <p:nvSpPr>
            <p:cNvPr id="39" name="Oval 38"/>
            <p:cNvSpPr/>
            <p:nvPr/>
          </p:nvSpPr>
          <p:spPr>
            <a:xfrm>
              <a:off x="3995936" y="190792"/>
              <a:ext cx="1488387" cy="1488385"/>
            </a:xfrm>
            <a:prstGeom prst="ellipse">
              <a:avLst/>
            </a:prstGeom>
            <a:solidFill>
              <a:srgbClr val="045C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95149" y="10970"/>
              <a:ext cx="1208366" cy="17473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CA" sz="3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  <a:endParaRPr lang="en-CA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20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08"/>
          <a:stretch/>
        </p:blipFill>
        <p:spPr bwMode="auto">
          <a:xfrm>
            <a:off x="4944294" y="4042599"/>
            <a:ext cx="3738384" cy="17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82694" y="2444951"/>
            <a:ext cx="335452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  <a:ln w="19050">
            <a:solidFill>
              <a:schemeClr val="tx1"/>
            </a:solidFill>
            <a:prstDash val="dash"/>
          </a:ln>
        </p:spPr>
        <p:txBody>
          <a:bodyPr/>
          <a:lstStyle/>
          <a:p>
            <a:r>
              <a:rPr lang="en-US" dirty="0" smtClean="0">
                <a:solidFill>
                  <a:srgbClr val="296624"/>
                </a:solidFill>
              </a:rPr>
              <a:t>Some things to watch for…</a:t>
            </a:r>
            <a:endParaRPr lang="en-US" dirty="0">
              <a:solidFill>
                <a:srgbClr val="29662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21</a:t>
            </a:fld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3501008"/>
            <a:ext cx="8229600" cy="114300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dirty="0" smtClean="0"/>
              <a:t>Use the handout as a guide as you go through the application!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22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560840" cy="584775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96624"/>
                </a:solidFill>
              </a:rPr>
              <a:t>Reporting RESPs on your OSAP application</a:t>
            </a:r>
            <a:endParaRPr lang="en-US" sz="3200" dirty="0">
              <a:solidFill>
                <a:srgbClr val="2966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04864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Only report the amount that you are withdrawing for the current year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Only report the amount that will be taxed in YOUR name (= EAP)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35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506" y="548679"/>
            <a:ext cx="4968553" cy="584775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96624"/>
                </a:solidFill>
              </a:rPr>
              <a:t>Provide Parental Information</a:t>
            </a:r>
            <a:endParaRPr lang="en-US" sz="3200" dirty="0">
              <a:solidFill>
                <a:srgbClr val="2966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13827" r="51902" b="20846"/>
          <a:stretch/>
        </p:blipFill>
        <p:spPr bwMode="auto">
          <a:xfrm>
            <a:off x="913186" y="1314624"/>
            <a:ext cx="7043190" cy="535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ultiply 6"/>
          <p:cNvSpPr/>
          <p:nvPr/>
        </p:nvSpPr>
        <p:spPr bwMode="auto">
          <a:xfrm>
            <a:off x="928174" y="4668771"/>
            <a:ext cx="228600" cy="304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24</a:t>
            </a:fld>
            <a:endParaRPr lang="en-CA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23078" t="21119" r="58583" b="21508"/>
          <a:stretch/>
        </p:blipFill>
        <p:spPr bwMode="auto">
          <a:xfrm>
            <a:off x="2051720" y="908720"/>
            <a:ext cx="5718348" cy="5777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2051720" y="5085184"/>
            <a:ext cx="228600" cy="3048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88639"/>
            <a:ext cx="3816424" cy="584775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96624"/>
                </a:solidFill>
              </a:rPr>
              <a:t>Review and SUBMIT</a:t>
            </a:r>
            <a:endParaRPr lang="en-US" sz="3200" b="1" dirty="0">
              <a:solidFill>
                <a:srgbClr val="29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25</a:t>
            </a:fld>
            <a:endParaRPr lang="en-CA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668" t="21338" r="50416" b="11317"/>
          <a:stretch/>
        </p:blipFill>
        <p:spPr bwMode="auto">
          <a:xfrm>
            <a:off x="395536" y="826572"/>
            <a:ext cx="8136904" cy="5842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844824"/>
            <a:ext cx="9361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7784" y="260648"/>
            <a:ext cx="3816424" cy="584775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96624"/>
                </a:solidFill>
              </a:rPr>
              <a:t>Get an Estimate</a:t>
            </a:r>
            <a:endParaRPr lang="en-US" sz="3200" b="1" dirty="0">
              <a:solidFill>
                <a:srgbClr val="29662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060848"/>
            <a:ext cx="3672408" cy="196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8224" y="112474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Scenario: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&lt;$50,000 income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No scholarships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744" y="304799"/>
            <a:ext cx="8305800" cy="954107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96624"/>
                </a:solidFill>
              </a:rPr>
              <a:t>The Master </a:t>
            </a:r>
            <a:r>
              <a:rPr lang="en-US" sz="2800" dirty="0">
                <a:solidFill>
                  <a:srgbClr val="296624"/>
                </a:solidFill>
              </a:rPr>
              <a:t>Student Financial Assistance Agreement  (MSFAA</a:t>
            </a:r>
            <a:r>
              <a:rPr lang="en-US" sz="2800" dirty="0" smtClean="0">
                <a:solidFill>
                  <a:srgbClr val="296624"/>
                </a:solidFill>
              </a:rPr>
              <a:t>)</a:t>
            </a:r>
            <a:endParaRPr lang="en-US" sz="2800" dirty="0">
              <a:solidFill>
                <a:srgbClr val="29662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444" y="1290805"/>
            <a:ext cx="85344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  Tells the Loan Centre where to deposit your OSAP funding – must be an account in YOUR name</a:t>
            </a:r>
          </a:p>
          <a:p>
            <a:pPr marL="171450" indent="-17145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/>
              <a:t>  SOON after you submit your application:</a:t>
            </a:r>
          </a:p>
          <a:p>
            <a:pPr marL="1085850" lvl="2" indent="-17145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Print and complete the MSFAA</a:t>
            </a:r>
          </a:p>
          <a:p>
            <a:pPr marL="1085850" lvl="2" indent="-17145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Take the first 2 pages plus</a:t>
            </a:r>
          </a:p>
          <a:p>
            <a:pPr marL="1714500" lvl="3" indent="-34290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valid SIN proof</a:t>
            </a:r>
          </a:p>
          <a:p>
            <a:pPr marL="1714500" lvl="3" indent="-34290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government-issued photo ID </a:t>
            </a:r>
          </a:p>
          <a:p>
            <a:pPr marL="1714500" lvl="3" indent="-342900" algn="l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bank account information (voided </a:t>
            </a:r>
            <a:r>
              <a:rPr lang="en-US" sz="2000" dirty="0" err="1" smtClean="0"/>
              <a:t>cheque</a:t>
            </a:r>
            <a:r>
              <a:rPr lang="en-US" sz="2000" dirty="0" smtClean="0"/>
              <a:t>, direct deposit info from bank, etc.) </a:t>
            </a:r>
            <a:endParaRPr lang="en-US" sz="2000" dirty="0"/>
          </a:p>
          <a:p>
            <a:pPr lvl="3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2000" dirty="0" smtClean="0"/>
              <a:t>to a clerk at the main North Bay Post Office or to the postal outlet at Shoppers </a:t>
            </a:r>
            <a:r>
              <a:rPr lang="en-US" sz="2000" dirty="0" err="1" smtClean="0"/>
              <a:t>Drugmart</a:t>
            </a:r>
            <a:r>
              <a:rPr lang="en-US" sz="2000" dirty="0" smtClean="0"/>
              <a:t> on Josephine St…it has to be </a:t>
            </a:r>
            <a:r>
              <a:rPr lang="en-US" sz="2000" u="sng" dirty="0" smtClean="0"/>
              <a:t>YOU</a:t>
            </a:r>
            <a:r>
              <a:rPr lang="en-US" sz="2000" dirty="0" smtClean="0"/>
              <a:t>!</a:t>
            </a:r>
          </a:p>
          <a:p>
            <a:pPr marL="171450" indent="-17145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  Only needs to be done once -the first time you apply for OSAP</a:t>
            </a:r>
          </a:p>
          <a:p>
            <a:pPr lvl="1" algn="l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95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QSERUUExQVFRUWGBgYGBgYGRgcHhwXHBgYGhoaGB8XICYfGBojHBcXHy8hIycpLCwsFR4xNTAqNSYrLCkBCQoKDgwOGg8PGikkHyQpLCwsKi4pLCwsKSwqLCkpKSwpLCkpLCwsLCkpLCksLCksLCwpKSksLCwsLCwpLCwpKf/AABEIAN4A4wMBIgACEQEDEQH/xAAcAAABBQEBAQAAAAAAAAAAAAAFAAIDBAYHAQj/xABDEAABAwIEAwUECAQFAwUBAAABAgMRACEEEjFBBVFhBhMicYEykaHwBxQjQlKxwdFikuHxFXKCorIzQ5MWJGNz0lP/xAAaAQACAwEBAAAAAAAAAAAAAAAAAgEDBAUG/8QALhEAAgIBAwMDAgUFAQAAAAAAAAECEQMSITEEQVETYXEFIjKBkaHxI7HBwtEU/9oADAMBAAIRAxEAPwDtrT6VAFJCgdCCCPeKkoLwDEoczLSqdsgiE9SB7KlWJBuLC1GqAFSpUqAFSpUqAFSpUqAFSpUqAFTF/qKfTDqKAEvYfNqfTE616pVAHiheKcKiU6EiSQJqP/EWx99PvqLGUW+EWVGhiHxC31TliEc8k7DmpWg38NeY/HIUAgLTCjCjIsnceZ9n1NUsesvuJaRZAAJI5fiHlOVP8Sp+5Rdhpa5RHgVXXiXbwTlAvKz4fDzizaeZzn71GeG4VSQVLjOu6o25JHRIt1MneoMIwFqSoCG27NDYkWz+QHhT6ncUTAoIPaVKlUkHhFYXtox3bkptmyrJHO6ZjnYVu6xvb5vQj8J08/60mTgtxfiAv0bKIxK0kzLZg84Ukn8zXTK5d2LcAx6QBqlQP8pP6CuoUQ4DMvuPaVKlTlQqVKlQAG4XwxvA4YpTokFSlH7yokqUdpirvC8X3rYXIIJMEaEAxI6WrOMPPY/JLZZw0BcgjMo3GUWjKdbjbrWsabCQANAI91KmSx9KlSpiBUqVKgBUqVKgBUqVKgBVHN/hTlmgOExK04woW4Sn6ulUGAM+eCrzIqCUrDybCq+KxSUJK1EBKRMmpVLkSNIn+1cv7T9oXMU73TYUUJJhIBlRB1IG1JknoRs6PpH1M64S5fgrdqO06sSuBIbHsjn1P6CgKjP9qk+qOFeTIrP+GDPuqR3hTyElSmlpSNyIHTWsEnKTtnucMMGGKxxohQqtB2d7TFn7NZJaVYxqnnH8PMdaDtcIeUjvA2so1zAflzHlXuB4Y66JbbUsAwSI11/KiOpO0J1EOnzQcZtVx8HasJiErQkoIKSBEcqnrl3Z3i72EeS04lQSsgZVbSYBT8/GunoNq3456keI6zpX086u0+H5HUqVKrDGKsh21eBKUwQpIUROhBAuDvBtGorX1m+2rALSTF0qMHkSk/tSz4LMbqSMR2bVlxzJOpXHvBH611oVx3APEYllRiUuo32Kh+xrsQpcb2LM63PaVKlVhnFSpUqAMJ2a7TOF1OGKg+sypTjYhttE2SmQCdDfTxJituy+FAlJBgkW5iuP/R2p9KnCFoQlabq8JOVBUJAVcDqBHTcdT4ThkstJbBJA3MSZveKSLseSCNKvAa9pxBUqVKgBUqVKgBUqVeUAQ4xjOhSDooFNuoisy/wphGNIKEBJw5MECJz3N7AxvXnbrtP3DeRBIcXIQdioEggH8QOW28ignaPjqFvKsFd20pDskC4MqyHQqTMb3BF9KSTLIJm24PjW3cOlTRlATlF9gB+lc54K+AvENhYbdWYbWeilSmdp+dKO9iOOMNYBCVOplJyhNs0nLsm58StT76yrHDEPrfTnCXQs5AogJUMxkE6zVWR8Udf6ZGLjkUtlt79xnGOIYhDie8lDracoWPaKTuTooW161d7U4pZLKM6sq2WyRNionU9dKh7SuhLTDSlhbrYVnUDMA6JJ3qPtM8CWCkgkMI0O42rO9r/I7uKKn6b0pfi7fowti+Iqb4i02kkIT3beWbQoXtpuPdXuFwCy1i22TlUMRY5strHUdKbmZdfbxheQlKQkrQT4s6QbAb7e6hh4mleFxRKgFLeSoJJExI0G8U91yY9DkkorjSnt3v8AcI8Seyqwba1hbyFeMgzAK0wCdz+1dRb0FcG4Yftm/wDOj/mK7g5jkIQFFQCTABJAEnS+mtWYJXbMP1jB6OiPz/cnXiACATdUgDnAn8qkrl/Ee1nd4xDuJspkPZUBK05gUnu1iZBkymZ1VyFbHs5xovIUpcJOaQJ+6U5k7mDlvB896vUkzh6WH6C9rE/+3J5EH8/3omjFpO/Shnat9KcOrMYkpA85FEuCY/iRyrFJyu5xtlP8qif1rtjapAPMTXEuMOpSrzzAD0BrsPC8RLDSvxNo/wCIpMZdn7F+lTSqvQatMx7SpUqAPnnhOLQy8VFHeC5vA8WidZn55Vr8L20edWED7NCleHLCnDOifEY01MWiuYPYkBZAO/zAJredleGNFIU6pJmbykpEAGxO/p0rHBsvW+x2HCPAjWfWfiKk78TXH2O3SsPil5AFNk92kGwGWDFja5Nzz1rpTeKBKSddIkXVcgedx6VpUrK3Gg0DXtUmXYsTJ3/vVlLo501itElKlNeTUkHtQ4t/IhSreEE3MadTpUl6z3afFFPgVkU2tC5QTBVlElII0BTvc2qGSkci7Y8TcceWld0oKssmNLBet1hIA6gDzoezjgpoZsxQFoBAiyAonLcEbm5HOve0iR3iTESlMeGLqTnCSomVwFATraqfDUjuVzGqDGhIkSLAwTz61Ryy+OwVY4shloBQdUsw4lMoS2Ms5FHLdy6QY3yxeZok5lxAUtGUuhOd5tOYgST4259pPNOoM6jShhXG0suD7ULUnKEmMoEzPilQM3Gg6VWb4g6HAMPmXlyqIQFHKQZEwJSJEWjUjeolG1uael6mfTz1x/kmNqU0SXhVPo7zuy06PbQRkSr+NrMdOaZtqLVWXwlyDIAHVbf6qrI4NOj2uDr8GWClqS9mVJrwGrR4cobot/8AI1/+qvYTCJaQXSptToIDSJStKTPtuQqLbCdYJmpjBtk9R9QwYoOWpP2Q5WEVhGA+tP2ioDeaIbUfZW4Dr0H6wKM4XjSFYVTWIxCwVhZUS4lLgIRJC0qEITZASgAnebkVlOKFaoJbdEkOENPZm1lAWpapUSW3AQlXMQo7igWIdXCSEs+IAlSVpO4uoycipNzataWng8N1PUz6nI5z/gtcUfGYFvEF3MmJsgo18DgmLwT4d43IrQ9hMWUvspzpIXOhJUkGSq0BKP4iSSREECsw+t5hUhaRlPhKFtrg5QCApN9CRPK00/hfGQlZVkJOwJzWjxZgoeISARP4RUJqzO2dlw+OELWlWcIBjqQMwE72i/I1mOKdpcXikJJYbCLKTM3m03V4vdtT+yfE++aKS5ncyrUoKIBvukJ2vFzfxcxQLB8XxC2craAUsNgKJP3fak87j4VGSVdzs/TcEckZT0xdNbvtZNikYoJLilpSmCR3aReDFihMjzJsIrUY3tEQzgxlUVBSFknNBGSbEWM+KRMjLyNYziuMxLaYWUpBK0ZUxaLKjlAyieoqTFlSg0CcyMiMqTJAIQLRO5IOnoaWD3pGn6nhawRm9PO2n4Ou4fiiXEhaVSmTc+cCB1q7hsSDz+Y/euf9jnlNNOEqGRIOubKCCQEpOUAqJO07b1ocHxVJVCRJsdjFtLWBkaTt0rUmeaaNRNKqgxo3n3f1rypsWj5Zfw5km5BJ902PvrS8P4wlpsJKs1j6dOt6zykOEmDFzuBHoKlwOEmSqZ32/uax2Xr2JlYzKoKTdSTMqAN5sYNo866Fg+1a1BtS4Kwk5jrJgJmedlfzGubkGTOt7m9uo5g/A1oMFiSRbTU8vTymnjaGit9zoXB+PZnAkqFzqrQTv0INeYzjjoxiEptCQJCpCutthqbTtFprFDE2m8epiOcVA1jjnCrTp7Rg6WIMSDYEKnSrEwlE73hcSFAGZm46jpVkCue9nu0xIyqIJ/FOptJvqY8vKt1gXwpAO0C/P96tTsolFos1zb6ZMdDCEpWUqCriLKSoEa8xe1dJrlX0ucAW6sOhTaUpaMCSFKIUJHIxmEedRPgiPJzntKs52yZJLGHN+rSQfjNe8IxKkoWANgd9bxp0q1xvh5JYJMn6u18ARfnUeCRlzgjQA/HT8qyrZmlR3KXElrzgSQSAY2n31q/o4YT9YKVkqkoBSqCkgIeiRe0xY8qzzjKXHitX3QAOsftpRfsDix9cUZgZkn/TDmnTemi9yHHc6Tx/ieHwqRLTalq9lGRPvNrDTqaDt8Lx2IGYlvDpNwkICTG1gJ05n0rM497vmsTjXUOrlWRsI0RaQVk2ShIgdSo6a1W4N2zdaUXfE/8AZhsIWsgJSDmsADe39aLt78HbWFYoOONJzXN/6/Hc2i+F45mVNOJc/gP5DOL+8Vf7P9qA8otrHdPCZQbTGsT8QazfBvpPU7iW2XWA33ikoBClSCT4SQoCQTb13oj274eQlOLb8LrSkyRuJtPkYHkTUtOO6MuPJHqH6WRJN8Nbb+5nfpAxDKcSrvUFwlxIAmBHdYck9TpbQ9KyjuKaWt8lLgK1kpypaOVMmx7zxJNx7J3rQ9usX3oSQYDymlgRN+4Rcb20tWe7LcARinFpW9kyoUrNBVJECADtJE+dTI5c4uMmmUlog3HggnIXADm0BISLazl5TemIfHihKZNohSyI/CVzBO95sKpuFQVZMRNjaCb71L36lCVLOwidI9nziT76SyKOj9mmXvqrfdMw2VIzLCwFkzCirKpJy3JhStk2Iqnw7A4trvAlkw4Mqs4gQCTuRQzhHbDEYZmEOMqE5ylSQTdMQQYEAAWFGMVjXMRg2GkLAlsLdPiuCtYSm0mJQTG9thROmrOx9NzyhKWJJNSq77URr4LiMUcxU0qCZIWCZISL5Juco91SqfIPd5ie6hMSoCQhKVWJG6ToBPWhvDUqwwRiQsezJQALp3Qq/Q/A0uL44JxLxTOVThIIj7yZGu1LBdzT9Uy5HGMNtK4pVuH+FNpWoD2BabmCQelk2JjlWvwmPbBgeJYCU2Ai077256RXM2eJAEWJ0iIgfC4ooxxcgyg+djer9VHDUFI6k0MwBT4gd7XpVzo8Wc/HSo1k+gvJyRzHKKiZ+Z+RV3C8Tg7k9B8mqLrHjNwb6+tWcBh1ZhNvKqWkVFougjPlIjxDzj43orhHrA6nrBv6a1UeAPpE2+RT0mIyADkIt8KFyWJUFFLO1VMSsaKHO8DX9KcASPTnVJ0mRp8+dWEsP9nsVCgIXkvBlIvOxvbW1do4OtRaTmEaRz6flpXBuD8QKFjKkEgi5SDoZuVbeVdT7PdsEKKESASL6AA8unP3U8GUzWxuHCdq5b9IDa+/K1ZsvhhJIUAq4JSBpYCQeYNGO33axzDqSltQBMykoUZBG5sm06AzXOMRxQlMKUSTlPukG/PoajJLsGOO9kvEAkoZUNMkCNwFKH5zVFlXtdQSfjVnijgCGLTZY/3Tt51FwnBLeUQgGwVIsB09bGBVDkoq5cGlK3SKK3wN4JgWvHzar/YxsHEKAmVhOupuUz71RFUMfhVpVMAEWOxk9Pd7qJdg1j68IEklBPo63+UzUwaluhd4uzefRs+DhFI3S4oKHmARPT9qlf7A4VTi1pBbK0kEJ9kKkHOE/dPMCAZNqHYxtzh+KLzaFLw73tpSCSlWvoQZIOhBI5VrcBj0PJCm7jqCCOhCoINPHjSzb1Tay/8AoxvZ734fg5fxPAPM4/Dd8r/oqaAUTYtByZk3gSrXTSt/2yxKU4J2Y8WUDzKhEegn0ob2z7Ll95D/AHqG0IQEqCkqJIzFRgCxMGw50B4Lwx/FrQyouHDNKJlSSPDsBN5I0H3ZNQ24/aaMUcedrO/tcd5eH8fPgsYXE4dhtP1lAV9kypOZsOR9momJBgkRpyqThHbbDLWoYfChJQ24vOEtpJCRJTCBIJ89RvQz6WJbdQQMp+zynT7rgIHomIoF2JaIxhSqRDD0C2hbJsE601UcjJPXNy8sE8f4irEYp14AJKybEgwBCY8W8D40MW2UxKiI6yOW1WeLYdIfeSDGV1wAHotVh6CqjcCCYt8fKkuyvcvshCkytwmBpqYmwHK23Stl2ZTgiyDilCQAEZisSgFeyOuasPh3NYJSYkftW7ZwEYPC4lpJUW0LS4BMkKJVn3mCq/8ASl/I29Fvk03V90Fu+4UgZsjZExPduK+JHUe+sJxRMqVc+ygj/wAYI9YNFcPjHcYospSPtNSCSEIzAk/whMb1F2wbDeLcSnRIaA/8SAJjoNKmLs29dj9KKi2235dlNp0pIANwBvBiL62opgcTNiQfdaeZGprOlHjUCojyE8tfT8qM4E6AKQodAfy51JzIchfP1pVXQCR7QpUFrOfwSogcz+fvom2gNjNrIgE391eIJzGwF+Q/TSpltyIHz8z8Kr1oyrZbkpQqCCNIM/O/SvESNvL52qvgG1hyCSR0Hu6e6iGTqNCKLdj8oa3iRtqAJFQYshR6+Z9NaJDhbIKHElUxCjbTS02B1+FeN4eCpLRJzwMtibWF+d9uVWagKeEwxTc6kxRFvHd2tJT9xaVa7A3Bi9bThXZpseN1MqUZCYACRaAQBB0FEmuAYYf9lJ5kySet9+tSnROi0Yzt7xdzEPZgpbjQAyyEjITEiBqCd9dBtQvs5gQ48UuBSrHw5lDQSTAgyRauiY7AsJbzJbCFIggi2lxPMWFc/wAY08/jFPoUQsyczftCE5ZTJ0gRrvSSlbsIQqSR0XG8CZVDly40nOkQQJQkKEwb+wmgWJfQ0klTcSoLJSVJPeqbU4SL6bRtPpWuARlkhYUUEERaSmDNtJi/QVj+3DQ+spgXUykmdgEq9n3X8oqM+KOWOmXBbim4XtuZXjTinHi4TKVEaCACADBjU+YuL0zsmicQUn2Vd2kjmlWIZBH+UiZrx98heuYZEBQOlhYdI2OtEezWFAcSUmQXGb2t9u1ZUfet6i9NBKCUVwVSuTs1/FsLgsMjO4y2JskBIzKMaJHzFZtGHfxPiYwTDTZ0UtIMjzXr6Jqdrhx4m884pRS239m1vB2nmIBUd/EK9w/bNeCCmcU2ta2oAKCkkpi0zEiIg6wb02pt+x144I4sbUUpTW7T7L2Xf3IHOE4prxKwmHdTuECSB/oIV8DRfgRwWKHhZSlabqQqZA5i9x1151meN/SpmLSsKHEFBOdLmUoWkgROUzIIMERE1M5xtvEAY7DpU080pPfoi3isFAgQoE2O8KE6SZe25lxzx9S/TcVF9mvPug9jfq7CnkOZEtDuVJSrxDOpLmbIFSZMCY/DS7FKZcx+doBKQgpgJCQbTItczPuoB25b+sFK0A5VdyrawU0q197kelEvo24E4nEJegd2AoGFCy8mWI1kSQRsSazvp16vq2/jsZvUcY+m1wX+LYVKnXRDQJWsQtpo3zGT7OY23vrQTtBwNtGFfUpltr7ROSEtglIjQpAIklRi+lFO0XA8UrFPLbYWpKlEpUFoAItfxKuJ2io8Zw5SmQMQyC4ACEqVMSYF0qAMEnWddKolhkmqbq9y64yT2XBg+zrYOMYStAKC4iQdFAqAi2oPSukPOvsvjDtZwlRBayoR3aUKgkSUyAnxzfYUK4BhCHmfskgpIBWEJzBIKfDI2MxtvRnivAO7S+lJKlfVV89e9QAddYSr3VuSKMM/TttWY3FY9woaUh1xOcOTkWoZoXEqg3MUNZBLqSuXCVDNmNzII1Mnl7qJYgpyNEEZQp0eGYiZi+lUnmyFHLIOvM7REDzqRG3LdlRSUlUxm0vvoNI0otwbEhKyYy9IzADS2YVXweAQVS93uUxdptSjcTukCa1HAeBYJ4n7TEjKJPeBKbTl0yfnSNbkLbcLDs48bgtwbj5ilWlRisOAAHFQABttblSqdI9vwcLDyiSUjNc6e61axnsqCwFlDgWpIULGAYmIj+1bxrhSQfChI8gBQrFYlBOULeHiA1BFzHoKzZY1VGrpMabdqzHt9j8USPAlA/iWkfkSau4X6P3c5USzcDdRiJn7tdEDKR18qdB2ECrdqpGVwRjf/RZQmSWlAC4hUnoJAA13olwjs+lKgotNoPNOU38heetFuKISGl5t0kROvQUK4ZiEBQhvKrmVExPnAquf4kbsEF6UqDoZSDdXwp+ROskDypqEE60nlbbVe2Y0gZxF8QU3ANtJmse3w0IUNYAI0AkE3rbvInWIqnicOiJ8J91Z5zfcvjC2q8kWG4yokZkGAqAUkGR0ChOmscqFcQWUpyKClFKioa6q7wEjaMqkirLmIP3deZv8/wBqp96ok+JZMXE2udRF9LVmjmm5bs6kuijok4qtgN3E/wDaTPMm/SinDsKQgEal1kWAEkuDLpy/Wp30qPsd4pO3hib/AMWmtTYRmCmM8JeYKsycsAOAknaBFzMDnWnGm5KzjRThbJPo4I+qqG4cM/yJj4A+6sn2gwBf42pnNlDiUCdYIYzC3mPdWhQ+MDjFlJC8O/c5ClWQ3JsD90k+YPSq6+FqPGU4vOz3EDxd80D/ANHL7JVm16VrirVMv6qcoZlnxvndf8BbXBUPPNYTFhLKmiboQlJekAJSVgdLKg5p2Ouv7QYNpjh7rbaEoQEwEgWkqAE8zO5uad2hwGHxbcF5lK0+wvvG7HkfFdJ/qOuVdxWIxKW8K6tCUJX43StFwmwJMwqLwd5TNQ7Spl2OOLNNZotRreS/yvnwWMDgcQ5h8rLobORqQowFJKFQDYyAD8aL9gcM8ypLbxAAzZAjLBTl3Jub5zFo5XpnEOGBxau7u39mEFJkEJaCTBQYMGx5GncDwxZeStSXClMn2lKgkFMxJk3j1qqeTQ6MMpa5uVctljtLgvtnVsLc79WVJErKQjwk5UgQCQBvvUjDTwR4o5HNCvQz+1M4644p1Sm1rCIRbMpMmIMAfnQpOHe2Dk88x/eq3n7UI9uwSc4WgFKgAkhQNjF5nRU70UwvEB9axYWrxIbT4dyhJWrNYz94Cst/g7qrlJ1+8R77nSpm8HiUqcUAVKcCgoyDmBgEGRvGtMs3sK0+aKXbNQW4FpEDNOkag3jaYmgTDobdbUPFBSowdLiwka2j30Y4rhFtt5VAgymJvbNtN4oE4Lg9fjVydxslGoT2qSTZpUDQmSddgAaLYTtA2mCrvEAwTYkxewAM6jlVJvsxiDcIjf2qf/6Rf3A/nrLqa4ROuT5RscNjmVoSpLwhQkSSD6jY17WQT2Jd/h99Km9SXgX7zVKfUZEWNQHhyN0J9xq0t6KgXiTtVpdbQ9OVIgCI868Wuf7n96hAJqdLdTQpEcIDrfzKv1NeowKBfImpSo7CnBJtStjI9DXIJrz6oDqlPuqTIedeFHWkGIf8OROiZ+eVNx2XDhJUkKB0T8d6s9z1PoT+lVsTgmlEB1ZAvEny51EuNh8da1q4Kj3HcORdkf7aE43i7ASVIaCVi6SQmJHM7CieI4OwRCXwB5pobiOzqCUp70HMQmISdd4NjVd5L3SOkl0+l05L9RmC7TLM5kJMbpM2/mFTYniaHi0nwq+2ZzJ1BSVGygrqBY8qiP0Z4c6x/pQEH/ar9KkPZprBpayKcynEMyFKJAgrJIB0/WtMUtRyJOVUSdoeJ4bCJEstqcV7KAhAnqq1kzvvtWa4kX0pD2JUzg21KASA0JkgmCEJKhYHUipuE8IHEVYh90qAUcjcfdi4MbhIyiOpoB2wcxCMOMI8MxbWFoXe7YSoQPxC/mNNqdu3vwdH0o4cbjjSc1zav9Pg1CeEYsAPMrZeQoZ0oKE3SRIgOJnQ8waLdnuNs4gltbKGn0zKCkXjUpkTbcG4q92dP/s8P/8AS1/wTQbttgCgIxbVnWlJzHmJgE84MDyVTNOO6M2LJHqf6WRJSfDSrfww1w9pIexIygDO2QALAlhubCiSMuyPhQbg/EEqW8sAwvuVADkcO2YPvj0op9d/hP8AMKpmvuKIqlTLKmh+Ee4U1IA+6PdVb/E/8nquo3eLJGqkW1uaShi/n5D59KSVK3+E/GgrvHkbLbjyqJPaRAPtJjokif8AbQFFDt+mQg/w/ksGsJiRaYmBPwrWds+KJdaTCpgwbbSk8uhrIOuSLz/Y1fHgqfJ2PAYoFlpRPtIQbkDVI/Wpl4pI1UB6islwXtDGGaGVSoQBIIi3xqZfH5/7dupH7c6q0ysbY0/1hB+8P5qVZMcX/wDjT7x+1KjTINvIedfANz7zTA8j8Q99X8p6e7+tPSmNY91W0LZQTimxv7pP5Cpm3gdJ9QR+YvVpb3KqaVrzD2csnNKVAnllJMUrJLCOUW5xXod+bV4lROmg9P0+NROxv92L3F+Qtf0pGSiX6wZr36x8/IqMMaRpXimCNxUDIl+tDa/rH6UG45iM2UDaZAMnoauOYAnRUegP5iqZ4URPinzANK1qVMtxT9OakAUqJEQD870uHuZH0KVlsZ+BjyuRRk8J/i9QAP0px4WNSTA8jeOgqtY4xd2dCf1Byi46eQj/AIjaykjzn9NaE8afLiEJCgSXW7AEGTmE/GkcKAbgkAaGAPhE+tVnVjO0AmIfZiANMx5aeXlV0H91HLf2rUR/R06PqhTuhxU+oSR+vuoR9J/GW+5ShDiFOtvQpE+IDIqQRrHs3HSruMbc4fii8lClYd4+MAHwnX0gyRzBIqh247OjHITisIO8cTCVpSDmUk2BINwpJN525xWhcaWWdVqjk9fHw978PwS9ju2IRlYeUkohORYUDlkAhCyNAJi+hsa0nbN8JwTs75UjzKh+0+lDML2Mw+HwPdPQFe2t2L95ESm0kD2QncTzoNwTA4jGFtlwrOHZJJUUqEp0Cb3JIEAH2Qo0rbX2mnCseZrqH9uneXv7r58EyMR3TSAqZhnTNvh2zFuhFPD6iYDDqieivfeKPu4ZJfxGeUgFogxt3SAY6bdKifUlIPtEggJNzm6kx5+6knk0ujDvkuXlgVTT+2FVfqj4+K1TowL33ktov+IKPnCbdNaLtYtANwJIgSDHodud6fxFLaU5ypCDpfSY01mT8xVfrN7USsa7gFWEdKsqSnqSjQfzeI+VWlcPWB7SiRqciQCeQFyB1mml02ITmBEgpNo1n5Ner4uAACFD0t/X+1LLJImoxYF4gXC25nAACfjN49KEOtk+hNbR7Ad6nxiEn2pOvKw91DsVwcKEtqBnQeVrUymRKFvYB4UqAF5H4ZVpvp8KWJxeXLLajJ2Kzbr4rUfwPDO7SQoTewgix6x+VEsFwxIJSEmYmDGmtpqdZGgyIeZ3An/M5+9Kt4nDJj2B8K9o1hoNIlN6a4T0qVWvz76jX63+Zq1sroiM6U36sJki+m+n6U/vQmLFWYxYpGXUzcgn41FjcSCAAgLJ0BI95mSB1ANKTuSJbP8Af9akykCYJPKb+Qk1UbxpCZcyJVvlVmHvIH5U88TT+Mf0/KosbSybNciDpMnrXiEqj7s9KHr4ikKkEZoOaEzMCwzWjQwDrXv+Lg3gib6fPSiyaYQyneKatSRyoaviwFtPMifcDcVTXi1GYMilciVEKOYpIMWqri8RIsRFD1umd1dBFtR+hqXDqIF4I1En96RpsdKiNahc5vif7VXeSDlTJhbjKVAFQlCnBIJEG+ljpVvEtJVrrYxcQdtxOlU1t+JFx/12Bb/7Uzv1qccakiMjuLRZ4vhMHh287raQDYCVkqVrAGa/OdqziGXsT4sPgmkN7KckyPNagI8gRUw4eribzzmfI22MjXKZMT0MZjFzmHKvT2txGHaXh1tKXi0whqBOabJJ5wLgj2o2rS5W/Y1rBHDidJSmt2n2Xsu/uVhgsQ2VKVhMO+lCilQbuUkAEg5FZgQCNtxRvgf1HFA5WUBafaQoXHUX8Q6j4Vhvo/40+ziVEpccaWoB8gFRSpRIS4Y0UDM8wTWz7XcNLC04xmErQoBwDQg2k+fsnnING63M+OePqf6coqL7NcX7ouMtIbedQlIShJbKUicoKm7xNhJE++p1Xk3ienlt/WqodS48tY9lYYUJOxaJ03OoqdsqFykHbaZ+HMVmyxblYmNaVTJFN30gbajXWb6VC6hu2aR56X2EzA6VKnNGZSdwOWv639KTLAt4p5AAE3sD88rVTTRZsVFYZsQU5LeFIjfVXsnXTaqr3DlqCsjikq3JUVjp7QGUeVExiACBBEblHS8KGm0zr61QVj25uCZj3+4WgC1Fsh0UCrEtrQCtsxBtdSkzeJv76K4d5SgSpASNgVDWPaAB05+nKmYXiaUm5LZuRGpBtAnfr5VSe4quVAIKk28Zsbxc5TJF9KG72E2TCSl90g5sqreHuwJP+kGTeKa47JJUkC1iSZmBOUAWvzoK7iwkZDGZJCkBMmQNpqylagCoyLaEXJFjA5a3qKJdNCUsz7R+P715Vb6sr/8AmfjSor3M+50Zx/UjxX0211FUsfjSBCcgN7qmBHQETUa8eggy4i0kjN+XXTpaqCMQXBMpKdU3nlaDBB01jStTssSJm3lKQCsozEmMhMZf9URSAgTHPc/vNRqUcto0mTFxtAF7VGqSnxKgmZgztr/TrSjEj7p0SjlbofPf96gbfSokJUMw1AJMdCdNaerSComfIeUkb+VRNmBCSdRqQeRMTr5CihrJknnvpBGgPPekpcGY+T+lRunLcgZTGotvp7uVRJcBgyqDyUANLAj2k399FAXu7uJgQPNQFtOXkK8UiAZIuJB5dOsfrSYxCY0OoEzYCbwefUU5WlhHNRtzuJGn7etFAQrNhA3kXjS2g2rxTZTBIsYN09TpvVdw5QfGT5QBO0wPP4VE3jGyFJMAidwTNzNpkiND1oAspxSUi6QZ5ggib2g2O2lQv4jMAlMj7Vk3mSS6mOnOq2YSoAnciAkyb6Rlv8bVJhUqzJzCIdw94sT36Ljl5U8eRZOkTfRwR9VUNw4Z/lRH5fCifaDs8jFIg+FxPsLGqTy6p6e6ganDw7FqJB+rPmZH3VTPvEm26VW0rYYd1KwFIUFJOikmQavjTVMt6pzhk9fG9nun/dHNPo0xbTL7oK4LwSE8sySqUzsTNgeVbTtaoDBPz+EAeZUkD41z3sP2dTiRjErlBTkUhZBASZXMz90wJ8hRJnE4nG5MGVBQQuVupMylNgSdwLwdVHLypb0qmW4cUM7WeO1O5Lt8r58Fvg+JLbacwmW2onaUmPgaujiClEiY3KosOukxB31in8XbyPLCJSEhkAAiYDSgAOZ69NKHNC4zyZ/Cki07qBhJ/P1quWzoz69bcvLJ14o6knMRbMYt922saieZ3qyvEqTAAnNBEkkC4jle8RJ9KjDvhFlgCBA0iTJMeIk2nyFrzTcJhipUg+E2AUkgkbG+m+1JaIovtY9SvDlHi11/hnY6Tv1FqgxWEaXBCylQg5kjKcp5g2F7Wp+JwpE7I8U6EEakGbjbXlUGEaS6QU5QkR4QNtLZrjnak1RYNb0QnhqFJKu8VFwFKgyRYlJ0O9tb04cIRIyrVAEqgx632FW8W7lNjmVN9Z25+WvWqZ4oR90nXUfmL0jkiNkWVYAEDxKjQZoMiT7JOhMGm4shsggEqtcj5v6V4cWsi5Gsmbm5sY9bVHjsUJM5TOitTMaq8o21mkbsJPYm/wATX8mvaoAp/tMelKoK/wAzSut94sGzhOnhSoWgxIEzPWLxNQLcJJComxIiMpJPhHOOde/XMvhBAOaYJG9r3k6fE14hybWA5CQOo/vWux0jxluJgaWuTqfS/pSKJSYkTva39aapsJsDaRZM7bjpv60+YiNzuLCdJ6zS2NRGGhYla4Hlr62JjnTU5SoeMTsbCOpPLXTlUiVGdgnXa1NeF5jQWgczG419N6CaImkAEgqKp3GnvVtAr0O5ZSlKTGhIsJ8onlzFOUrMIAUAP4YgExYD31HiXAhtSiL6AAEnT7s/medSQVnXFFY8UDdIBOa234fOrXeZ1kmVnUSRpExNgfnWqBw85V5iJkwSCByBTpVtSAJEAmNcw62A/rapBFsi3izHy/TQWnTrUCXQIiIKrE63HNRiJtm5VBh2lyqwyEDKBIIgXJMzJvAGx3pYlYJKcyLgCJEyOYBuYkyelrGoAt9+kT7NjJjlJkzqZ6TUCXytRUlNkrbWUhWyXW1EDvCJXCVHW9qqYt2ylIGVABAlMkwQCTBEikjIoQCVkROgAAFgQr2gDJ8Q21oTpkPdUHsZxdpxspcYeUgi4KW45j/ua7yKyz/Dw0SvDuYplJvCgiPeHRmHmDV5xSSkgOpsRBV5nwwDr5c6i4mlPcGXZUATEAzO3iiBbameVMtwOeN6Yy2fbt+5QSwp8w/iMS6m3hSEH/k8QPdWm4XjGWEZWsO8kHU/ZSTpclySfmKzHZvD5lKBkaXGkX1rUNYcC0p52EdYv/Sk9auEaOrUnJ43Lb2pL9hyGe9cccKSgKyABRTPhQQokJUYEkRfapFtoAJEpibiJPXeoMWJTMJjbTS2nXWqiOIIBymZzGwNoHOBaapnPU7MsUoKi8Xb6SNcxKZ9w+b1F9YzEAAGJzXiORE63qZ/iCEgHcibX9POk+oKFwsDWeZ1iLWpByu/hlLbCCQCZBJMDU7Cn4PgfdAwoqnW4jXYU1T6FbDKOYOuliN+k1Zw3EU2SkkxaROX40EUBMTg1hRJCyNAoiN7/Jq1gsqgQDkImZ0+fOjqniq068tTVDF4AQFEzHM7frPWgXSgLjsYswM/IRp8dTag+NxehDgcgmUjUHc9fPrRzG4VpCSVSpV7AiwvA0jehTHBR7QSRmnMpUztAjaOlMkqKZ4rKKcZ/mHSKVEmuEvgQHE+pv60qmkV+mzav8BymUKVJ1ofiOGFEpAUr3X6So2PWtI6gkgzYXgCPjUOKbkcovb5+elaGixSYD7lWX2Y26+fKvFtEiDaTGgtuD00n0q0hyU5rmwF/SY1iaiLc5Y9Z/S3I0rLEymlRTYuSNBMe0dgdz+UU5vETIJvoYH6mJGlxVTHYUpg5sqUgEQL3jy671AMQQPQfvrrvQyVuFMQCo+JSrjmYB/Of36VA4ylI8XjtEFR3O8ySq499OwmmYk6gxbr0/WrhQTrBkbj0/b3VAA1GQJ+9vaTvEa+zY1MnECAIQDvI5coMDraN6WH4ShKgUje5KifcNLVLicNKgcypIMCxFiNbdNKkCFoFUoKii2aVEEQNDYwdYvXmLWSB3bskqN4AESPZJ9mI1GoVTHsRJMiSSRf+uutCcbi8piJAOmgvY6dKW/AON8hHEvd6Vptr4jAAHhABjQee/pUbmFSAkBSRI8p3MxrPWTVl7DNpClKBvJtpFrRvHOnstogqA1CSbe7mOdoi80afJCopP8AcNJJIyzZJTBPWAdxvyp7nD0OtgpcXB5gR6ibK8qmXgWloKVNpUE2MkkzEykmefTQaUxLjSUKhuwg85GgHz8aNFg35BTnZxVyFiR7PiIPnbT41ew/By2Cpx5LliYN4PQn9rxVjvIORIH2gVFoi0m9yOQA0qvh+JBpS0rKllRCk2SQCY56Xva1hEaUPGKmlwCMQb2dkgidRHUU84ci6VEwJzAGNOdHsKlBWciQDIGaADJ3ETHxp6QMxAteIFhvoNtKjQhXCLAGF453aAl1KlZbhQM3+RRRrjqFpMyOUmL9LX9Knx6ElokqUpKYSApCNLRJEbnroKAYfDF5RIhGkQZk9RFvQ0vpvsTco8B1nFtOJgEoKRE5hGbnB1qmStoxmC8xsBGuu1+etqk4Nwz2lKPs2UABB23q85w4rUIXCRFgm4EWAv8AClqh03VkbD4XZSi2OaRcHQSCamZxpKIlRib6SRpGsg00YcNyTJmB6bfnp0FSBuJIM5TuBuNeU/tSjxvueqGfpuLA6a/pUa8ORNuWmnSxOnXpUruISjVI0mQBN/z0r3FSykKMEqSVAAkCLTPpapVsZgt5DgUcpRG3yU0qsMcQSpIMFNhYRA8ppVNMXY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UExQVFRUWGBgYGBgYGRgcHhwXHBgYGhoaGB8XICYfGBojHBcXHy8hIycpLCwsFR4xNTAqNSYrLCkBCQoKDgwOGg8PGikkHyQpLCwsKi4pLCwsKSwqLCkpKSwpLCkpLCwsLCkpLCksLCksLCwpKSksLCwsLCwpLCwpKf/AABEIAN4A4wMBIgACEQEDEQH/xAAcAAABBQEBAQAAAAAAAAAAAAAFAAIDBAYHAQj/xABDEAABAwIEAwUECAQFAwUBAAABAgMRACEEEjFBBVFhBhMicYEykaHwBxQjQlKxwdFikuHxFXKCorIzQ5MWJGNz0lP/xAAaAQACAwEBAAAAAAAAAAAAAAAAAgEDBAUG/8QALhEAAgIBAwMDAgUFAQAAAAAAAAECEQMSITEEQVETYXEFIjKBkaHxI7HBwtEU/9oADAMBAAIRAxEAPwDtrT6VAFJCgdCCCPeKkoLwDEoczLSqdsgiE9SB7KlWJBuLC1GqAFSpUqAFSpUqAFSpUqAFSpUqAFTF/qKfTDqKAEvYfNqfTE616pVAHiheKcKiU6EiSQJqP/EWx99PvqLGUW+EWVGhiHxC31TliEc8k7DmpWg38NeY/HIUAgLTCjCjIsnceZ9n1NUsesvuJaRZAAJI5fiHlOVP8Sp+5Rdhpa5RHgVXXiXbwTlAvKz4fDzizaeZzn71GeG4VSQVLjOu6o25JHRIt1MneoMIwFqSoCG27NDYkWz+QHhT6ncUTAoIPaVKlUkHhFYXtox3bkptmyrJHO6ZjnYVu6xvb5vQj8J08/60mTgtxfiAv0bKIxK0kzLZg84Ukn8zXTK5d2LcAx6QBqlQP8pP6CuoUQ4DMvuPaVKlTlQqVKlQAG4XwxvA4YpTokFSlH7yokqUdpirvC8X3rYXIIJMEaEAxI6WrOMPPY/JLZZw0BcgjMo3GUWjKdbjbrWsabCQANAI91KmSx9KlSpiBUqVKgBUqVKgBUqVKgBVHN/hTlmgOExK04woW4Sn6ulUGAM+eCrzIqCUrDybCq+KxSUJK1EBKRMmpVLkSNIn+1cv7T9oXMU73TYUUJJhIBlRB1IG1JknoRs6PpH1M64S5fgrdqO06sSuBIbHsjn1P6CgKjP9qk+qOFeTIrP+GDPuqR3hTyElSmlpSNyIHTWsEnKTtnucMMGGKxxohQqtB2d7TFn7NZJaVYxqnnH8PMdaDtcIeUjvA2so1zAflzHlXuB4Y66JbbUsAwSI11/KiOpO0J1EOnzQcZtVx8HasJiErQkoIKSBEcqnrl3Z3i72EeS04lQSsgZVbSYBT8/GunoNq3456keI6zpX086u0+H5HUqVKrDGKsh21eBKUwQpIUROhBAuDvBtGorX1m+2rALSTF0qMHkSk/tSz4LMbqSMR2bVlxzJOpXHvBH611oVx3APEYllRiUuo32Kh+xrsQpcb2LM63PaVKlVhnFSpUqAMJ2a7TOF1OGKg+sypTjYhttE2SmQCdDfTxJituy+FAlJBgkW5iuP/R2p9KnCFoQlabq8JOVBUJAVcDqBHTcdT4ThkstJbBJA3MSZveKSLseSCNKvAa9pxBUqVKgBUqVKgBUqVeUAQ4xjOhSDooFNuoisy/wphGNIKEBJw5MECJz3N7AxvXnbrtP3DeRBIcXIQdioEggH8QOW28ignaPjqFvKsFd20pDskC4MqyHQqTMb3BF9KSTLIJm24PjW3cOlTRlATlF9gB+lc54K+AvENhYbdWYbWeilSmdp+dKO9iOOMNYBCVOplJyhNs0nLsm58StT76yrHDEPrfTnCXQs5AogJUMxkE6zVWR8Udf6ZGLjkUtlt79xnGOIYhDie8lDracoWPaKTuTooW161d7U4pZLKM6sq2WyRNionU9dKh7SuhLTDSlhbrYVnUDMA6JJ3qPtM8CWCkgkMI0O42rO9r/I7uKKn6b0pfi7fowti+Iqb4i02kkIT3beWbQoXtpuPdXuFwCy1i22TlUMRY5strHUdKbmZdfbxheQlKQkrQT4s6QbAb7e6hh4mleFxRKgFLeSoJJExI0G8U91yY9DkkorjSnt3v8AcI8Seyqwba1hbyFeMgzAK0wCdz+1dRb0FcG4Yftm/wDOj/mK7g5jkIQFFQCTABJAEnS+mtWYJXbMP1jB6OiPz/cnXiACATdUgDnAn8qkrl/Ee1nd4xDuJspkPZUBK05gUnu1iZBkymZ1VyFbHs5xovIUpcJOaQJ+6U5k7mDlvB896vUkzh6WH6C9rE/+3J5EH8/3omjFpO/Shnat9KcOrMYkpA85FEuCY/iRyrFJyu5xtlP8qif1rtjapAPMTXEuMOpSrzzAD0BrsPC8RLDSvxNo/wCIpMZdn7F+lTSqvQatMx7SpUqAPnnhOLQy8VFHeC5vA8WidZn55Vr8L20edWED7NCleHLCnDOifEY01MWiuYPYkBZAO/zAJredleGNFIU6pJmbykpEAGxO/p0rHBsvW+x2HCPAjWfWfiKk78TXH2O3SsPil5AFNk92kGwGWDFja5Nzz1rpTeKBKSddIkXVcgedx6VpUrK3Gg0DXtUmXYsTJ3/vVlLo501itElKlNeTUkHtQ4t/IhSreEE3MadTpUl6z3afFFPgVkU2tC5QTBVlElII0BTvc2qGSkci7Y8TcceWld0oKssmNLBet1hIA6gDzoezjgpoZsxQFoBAiyAonLcEbm5HOve0iR3iTESlMeGLqTnCSomVwFATraqfDUjuVzGqDGhIkSLAwTz61Ryy+OwVY4shloBQdUsw4lMoS2Ms5FHLdy6QY3yxeZok5lxAUtGUuhOd5tOYgST4259pPNOoM6jShhXG0suD7ULUnKEmMoEzPilQM3Gg6VWb4g6HAMPmXlyqIQFHKQZEwJSJEWjUjeolG1uael6mfTz1x/kmNqU0SXhVPo7zuy06PbQRkSr+NrMdOaZtqLVWXwlyDIAHVbf6qrI4NOj2uDr8GWClqS9mVJrwGrR4cobot/8AI1/+qvYTCJaQXSptToIDSJStKTPtuQqLbCdYJmpjBtk9R9QwYoOWpP2Q5WEVhGA+tP2ioDeaIbUfZW4Dr0H6wKM4XjSFYVTWIxCwVhZUS4lLgIRJC0qEITZASgAnebkVlOKFaoJbdEkOENPZm1lAWpapUSW3AQlXMQo7igWIdXCSEs+IAlSVpO4uoycipNzataWng8N1PUz6nI5z/gtcUfGYFvEF3MmJsgo18DgmLwT4d43IrQ9hMWUvspzpIXOhJUkGSq0BKP4iSSREECsw+t5hUhaRlPhKFtrg5QCApN9CRPK00/hfGQlZVkJOwJzWjxZgoeISARP4RUJqzO2dlw+OELWlWcIBjqQMwE72i/I1mOKdpcXikJJYbCLKTM3m03V4vdtT+yfE++aKS5ncyrUoKIBvukJ2vFzfxcxQLB8XxC2craAUsNgKJP3fak87j4VGSVdzs/TcEckZT0xdNbvtZNikYoJLilpSmCR3aReDFihMjzJsIrUY3tEQzgxlUVBSFknNBGSbEWM+KRMjLyNYziuMxLaYWUpBK0ZUxaLKjlAyieoqTFlSg0CcyMiMqTJAIQLRO5IOnoaWD3pGn6nhawRm9PO2n4Ou4fiiXEhaVSmTc+cCB1q7hsSDz+Y/euf9jnlNNOEqGRIOubKCCQEpOUAqJO07b1ocHxVJVCRJsdjFtLWBkaTt0rUmeaaNRNKqgxo3n3f1rypsWj5Zfw5km5BJ902PvrS8P4wlpsJKs1j6dOt6zykOEmDFzuBHoKlwOEmSqZ32/uax2Xr2JlYzKoKTdSTMqAN5sYNo866Fg+1a1BtS4Kwk5jrJgJmedlfzGubkGTOt7m9uo5g/A1oMFiSRbTU8vTymnjaGit9zoXB+PZnAkqFzqrQTv0INeYzjjoxiEptCQJCpCutthqbTtFprFDE2m8epiOcVA1jjnCrTp7Rg6WIMSDYEKnSrEwlE73hcSFAGZm46jpVkCue9nu0xIyqIJ/FOptJvqY8vKt1gXwpAO0C/P96tTsolFos1zb6ZMdDCEpWUqCriLKSoEa8xe1dJrlX0ucAW6sOhTaUpaMCSFKIUJHIxmEedRPgiPJzntKs52yZJLGHN+rSQfjNe8IxKkoWANgd9bxp0q1xvh5JYJMn6u18ARfnUeCRlzgjQA/HT8qyrZmlR3KXElrzgSQSAY2n31q/o4YT9YKVkqkoBSqCkgIeiRe0xY8qzzjKXHitX3QAOsftpRfsDix9cUZgZkn/TDmnTemi9yHHc6Tx/ieHwqRLTalq9lGRPvNrDTqaDt8Lx2IGYlvDpNwkICTG1gJ05n0rM497vmsTjXUOrlWRsI0RaQVk2ShIgdSo6a1W4N2zdaUXfE/8AZhsIWsgJSDmsADe39aLt78HbWFYoOONJzXN/6/Hc2i+F45mVNOJc/gP5DOL+8Vf7P9qA8otrHdPCZQbTGsT8QazfBvpPU7iW2XWA33ikoBClSCT4SQoCQTb13oj274eQlOLb8LrSkyRuJtPkYHkTUtOO6MuPJHqH6WRJN8Nbb+5nfpAxDKcSrvUFwlxIAmBHdYck9TpbQ9KyjuKaWt8lLgK1kpypaOVMmx7zxJNx7J3rQ9usX3oSQYDymlgRN+4Rcb20tWe7LcARinFpW9kyoUrNBVJECADtJE+dTI5c4uMmmUlog3HggnIXADm0BISLazl5TemIfHihKZNohSyI/CVzBO95sKpuFQVZMRNjaCb71L36lCVLOwidI9nziT76SyKOj9mmXvqrfdMw2VIzLCwFkzCirKpJy3JhStk2Iqnw7A4trvAlkw4Mqs4gQCTuRQzhHbDEYZmEOMqE5ylSQTdMQQYEAAWFGMVjXMRg2GkLAlsLdPiuCtYSm0mJQTG9thROmrOx9NzyhKWJJNSq77URr4LiMUcxU0qCZIWCZISL5Juco91SqfIPd5ie6hMSoCQhKVWJG6ToBPWhvDUqwwRiQsezJQALp3Qq/Q/A0uL44JxLxTOVThIIj7yZGu1LBdzT9Uy5HGMNtK4pVuH+FNpWoD2BabmCQelk2JjlWvwmPbBgeJYCU2Ai077256RXM2eJAEWJ0iIgfC4ooxxcgyg+djer9VHDUFI6k0MwBT4gd7XpVzo8Wc/HSo1k+gvJyRzHKKiZ+Z+RV3C8Tg7k9B8mqLrHjNwb6+tWcBh1ZhNvKqWkVFougjPlIjxDzj43orhHrA6nrBv6a1UeAPpE2+RT0mIyADkIt8KFyWJUFFLO1VMSsaKHO8DX9KcASPTnVJ0mRp8+dWEsP9nsVCgIXkvBlIvOxvbW1do4OtRaTmEaRz6flpXBuD8QKFjKkEgi5SDoZuVbeVdT7PdsEKKESASL6AA8unP3U8GUzWxuHCdq5b9IDa+/K1ZsvhhJIUAq4JSBpYCQeYNGO33axzDqSltQBMykoUZBG5sm06AzXOMRxQlMKUSTlPukG/PoajJLsGOO9kvEAkoZUNMkCNwFKH5zVFlXtdQSfjVnijgCGLTZY/3Tt51FwnBLeUQgGwVIsB09bGBVDkoq5cGlK3SKK3wN4JgWvHzar/YxsHEKAmVhOupuUz71RFUMfhVpVMAEWOxk9Pd7qJdg1j68IEklBPo63+UzUwaluhd4uzefRs+DhFI3S4oKHmARPT9qlf7A4VTi1pBbK0kEJ9kKkHOE/dPMCAZNqHYxtzh+KLzaFLw73tpSCSlWvoQZIOhBI5VrcBj0PJCm7jqCCOhCoINPHjSzb1Tay/8AoxvZ734fg5fxPAPM4/Dd8r/oqaAUTYtByZk3gSrXTSt/2yxKU4J2Y8WUDzKhEegn0ob2z7Ll95D/AHqG0IQEqCkqJIzFRgCxMGw50B4Lwx/FrQyouHDNKJlSSPDsBN5I0H3ZNQ24/aaMUcedrO/tcd5eH8fPgsYXE4dhtP1lAV9kypOZsOR9momJBgkRpyqThHbbDLWoYfChJQ24vOEtpJCRJTCBIJ89RvQz6WJbdQQMp+zynT7rgIHomIoF2JaIxhSqRDD0C2hbJsE601UcjJPXNy8sE8f4irEYp14AJKybEgwBCY8W8D40MW2UxKiI6yOW1WeLYdIfeSDGV1wAHotVh6CqjcCCYt8fKkuyvcvshCkytwmBpqYmwHK23Stl2ZTgiyDilCQAEZisSgFeyOuasPh3NYJSYkftW7ZwEYPC4lpJUW0LS4BMkKJVn3mCq/8ASl/I29Fvk03V90Fu+4UgZsjZExPduK+JHUe+sJxRMqVc+ygj/wAYI9YNFcPjHcYospSPtNSCSEIzAk/whMb1F2wbDeLcSnRIaA/8SAJjoNKmLs29dj9KKi2235dlNp0pIANwBvBiL62opgcTNiQfdaeZGprOlHjUCojyE8tfT8qM4E6AKQodAfy51JzIchfP1pVXQCR7QpUFrOfwSogcz+fvom2gNjNrIgE391eIJzGwF+Q/TSpltyIHz8z8Kr1oyrZbkpQqCCNIM/O/SvESNvL52qvgG1hyCSR0Hu6e6iGTqNCKLdj8oa3iRtqAJFQYshR6+Z9NaJDhbIKHElUxCjbTS02B1+FeN4eCpLRJzwMtibWF+d9uVWagKeEwxTc6kxRFvHd2tJT9xaVa7A3Bi9bThXZpseN1MqUZCYACRaAQBB0FEmuAYYf9lJ5kySet9+tSnROi0Yzt7xdzEPZgpbjQAyyEjITEiBqCd9dBtQvs5gQ48UuBSrHw5lDQSTAgyRauiY7AsJbzJbCFIggi2lxPMWFc/wAY08/jFPoUQsyczftCE5ZTJ0gRrvSSlbsIQqSR0XG8CZVDly40nOkQQJQkKEwb+wmgWJfQ0klTcSoLJSVJPeqbU4SL6bRtPpWuARlkhYUUEERaSmDNtJi/QVj+3DQ+spgXUykmdgEq9n3X8oqM+KOWOmXBbim4XtuZXjTinHi4TKVEaCACADBjU+YuL0zsmicQUn2Vd2kjmlWIZBH+UiZrx98heuYZEBQOlhYdI2OtEezWFAcSUmQXGb2t9u1ZUfet6i9NBKCUVwVSuTs1/FsLgsMjO4y2JskBIzKMaJHzFZtGHfxPiYwTDTZ0UtIMjzXr6Jqdrhx4m884pRS239m1vB2nmIBUd/EK9w/bNeCCmcU2ta2oAKCkkpi0zEiIg6wb02pt+x144I4sbUUpTW7T7L2Xf3IHOE4prxKwmHdTuECSB/oIV8DRfgRwWKHhZSlabqQqZA5i9x1151meN/SpmLSsKHEFBOdLmUoWkgROUzIIMERE1M5xtvEAY7DpU080pPfoi3isFAgQoE2O8KE6SZe25lxzx9S/TcVF9mvPug9jfq7CnkOZEtDuVJSrxDOpLmbIFSZMCY/DS7FKZcx+doBKQgpgJCQbTItczPuoB25b+sFK0A5VdyrawU0q197kelEvo24E4nEJegd2AoGFCy8mWI1kSQRsSazvp16vq2/jsZvUcY+m1wX+LYVKnXRDQJWsQtpo3zGT7OY23vrQTtBwNtGFfUpltr7ROSEtglIjQpAIklRi+lFO0XA8UrFPLbYWpKlEpUFoAItfxKuJ2io8Zw5SmQMQyC4ACEqVMSYF0qAMEnWddKolhkmqbq9y64yT2XBg+zrYOMYStAKC4iQdFAqAi2oPSukPOvsvjDtZwlRBayoR3aUKgkSUyAnxzfYUK4BhCHmfskgpIBWEJzBIKfDI2MxtvRnivAO7S+lJKlfVV89e9QAddYSr3VuSKMM/TttWY3FY9woaUh1xOcOTkWoZoXEqg3MUNZBLqSuXCVDNmNzII1Mnl7qJYgpyNEEZQp0eGYiZi+lUnmyFHLIOvM7REDzqRG3LdlRSUlUxm0vvoNI0otwbEhKyYy9IzADS2YVXweAQVS93uUxdptSjcTukCa1HAeBYJ4n7TEjKJPeBKbTl0yfnSNbkLbcLDs48bgtwbj5ilWlRisOAAHFQABttblSqdI9vwcLDyiSUjNc6e61axnsqCwFlDgWpIULGAYmIj+1bxrhSQfChI8gBQrFYlBOULeHiA1BFzHoKzZY1VGrpMabdqzHt9j8USPAlA/iWkfkSau4X6P3c5USzcDdRiJn7tdEDKR18qdB2ECrdqpGVwRjf/RZQmSWlAC4hUnoJAA13olwjs+lKgotNoPNOU38heetFuKISGl5t0kROvQUK4ZiEBQhvKrmVExPnAquf4kbsEF6UqDoZSDdXwp+ROskDypqEE60nlbbVe2Y0gZxF8QU3ANtJmse3w0IUNYAI0AkE3rbvInWIqnicOiJ8J91Z5zfcvjC2q8kWG4yokZkGAqAUkGR0ChOmscqFcQWUpyKClFKioa6q7wEjaMqkirLmIP3deZv8/wBqp96ok+JZMXE2udRF9LVmjmm5bs6kuijok4qtgN3E/wDaTPMm/SinDsKQgEal1kWAEkuDLpy/Wp30qPsd4pO3hib/AMWmtTYRmCmM8JeYKsycsAOAknaBFzMDnWnGm5KzjRThbJPo4I+qqG4cM/yJj4A+6sn2gwBf42pnNlDiUCdYIYzC3mPdWhQ+MDjFlJC8O/c5ClWQ3JsD90k+YPSq6+FqPGU4vOz3EDxd80D/ANHL7JVm16VrirVMv6qcoZlnxvndf8BbXBUPPNYTFhLKmiboQlJekAJSVgdLKg5p2Ouv7QYNpjh7rbaEoQEwEgWkqAE8zO5uad2hwGHxbcF5lK0+wvvG7HkfFdJ/qOuVdxWIxKW8K6tCUJX43StFwmwJMwqLwd5TNQ7Spl2OOLNNZotRreS/yvnwWMDgcQ5h8rLobORqQowFJKFQDYyAD8aL9gcM8ypLbxAAzZAjLBTl3Jub5zFo5XpnEOGBxau7u39mEFJkEJaCTBQYMGx5GncDwxZeStSXClMn2lKgkFMxJk3j1qqeTQ6MMpa5uVctljtLgvtnVsLc79WVJErKQjwk5UgQCQBvvUjDTwR4o5HNCvQz+1M4644p1Sm1rCIRbMpMmIMAfnQpOHe2Dk88x/eq3n7UI9uwSc4WgFKgAkhQNjF5nRU70UwvEB9axYWrxIbT4dyhJWrNYz94Cst/g7qrlJ1+8R77nSpm8HiUqcUAVKcCgoyDmBgEGRvGtMs3sK0+aKXbNQW4FpEDNOkag3jaYmgTDobdbUPFBSowdLiwka2j30Y4rhFtt5VAgymJvbNtN4oE4Lg9fjVydxslGoT2qSTZpUDQmSddgAaLYTtA2mCrvEAwTYkxewAM6jlVJvsxiDcIjf2qf/6Rf3A/nrLqa4ROuT5RscNjmVoSpLwhQkSSD6jY17WQT2Jd/h99Km9SXgX7zVKfUZEWNQHhyN0J9xq0t6KgXiTtVpdbQ9OVIgCI868Wuf7n96hAJqdLdTQpEcIDrfzKv1NeowKBfImpSo7CnBJtStjI9DXIJrz6oDqlPuqTIedeFHWkGIf8OROiZ+eVNx2XDhJUkKB0T8d6s9z1PoT+lVsTgmlEB1ZAvEny51EuNh8da1q4Kj3HcORdkf7aE43i7ASVIaCVi6SQmJHM7CieI4OwRCXwB5pobiOzqCUp70HMQmISdd4NjVd5L3SOkl0+l05L9RmC7TLM5kJMbpM2/mFTYniaHi0nwq+2ZzJ1BSVGygrqBY8qiP0Z4c6x/pQEH/ar9KkPZprBpayKcynEMyFKJAgrJIB0/WtMUtRyJOVUSdoeJ4bCJEstqcV7KAhAnqq1kzvvtWa4kX0pD2JUzg21KASA0JkgmCEJKhYHUipuE8IHEVYh90qAUcjcfdi4MbhIyiOpoB2wcxCMOMI8MxbWFoXe7YSoQPxC/mNNqdu3vwdH0o4cbjjSc1zav9Pg1CeEYsAPMrZeQoZ0oKE3SRIgOJnQ8waLdnuNs4gltbKGn0zKCkXjUpkTbcG4q92dP/s8P/8AS1/wTQbttgCgIxbVnWlJzHmJgE84MDyVTNOO6M2LJHqf6WRJSfDSrfww1w9pIexIygDO2QALAlhubCiSMuyPhQbg/EEqW8sAwvuVADkcO2YPvj0op9d/hP8AMKpmvuKIqlTLKmh+Ee4U1IA+6PdVb/E/8nquo3eLJGqkW1uaShi/n5D59KSVK3+E/GgrvHkbLbjyqJPaRAPtJjokif8AbQFFDt+mQg/w/ksGsJiRaYmBPwrWds+KJdaTCpgwbbSk8uhrIOuSLz/Y1fHgqfJ2PAYoFlpRPtIQbkDVI/Wpl4pI1UB6islwXtDGGaGVSoQBIIi3xqZfH5/7dupH7c6q0ysbY0/1hB+8P5qVZMcX/wDjT7x+1KjTINvIedfANz7zTA8j8Q99X8p6e7+tPSmNY91W0LZQTimxv7pP5Cpm3gdJ9QR+YvVpb3KqaVrzD2csnNKVAnllJMUrJLCOUW5xXod+bV4lROmg9P0+NROxv92L3F+Qtf0pGSiX6wZr36x8/IqMMaRpXimCNxUDIl+tDa/rH6UG45iM2UDaZAMnoauOYAnRUegP5iqZ4URPinzANK1qVMtxT9OakAUqJEQD870uHuZH0KVlsZ+BjyuRRk8J/i9QAP0px4WNSTA8jeOgqtY4xd2dCf1Byi46eQj/AIjaykjzn9NaE8afLiEJCgSXW7AEGTmE/GkcKAbgkAaGAPhE+tVnVjO0AmIfZiANMx5aeXlV0H91HLf2rUR/R06PqhTuhxU+oSR+vuoR9J/GW+5ShDiFOtvQpE+IDIqQRrHs3HSruMbc4fii8lClYd4+MAHwnX0gyRzBIqh247OjHITisIO8cTCVpSDmUk2BINwpJN525xWhcaWWdVqjk9fHw978PwS9ju2IRlYeUkohORYUDlkAhCyNAJi+hsa0nbN8JwTs75UjzKh+0+lDML2Mw+HwPdPQFe2t2L95ESm0kD2QncTzoNwTA4jGFtlwrOHZJJUUqEp0Cb3JIEAH2Qo0rbX2mnCseZrqH9uneXv7r58EyMR3TSAqZhnTNvh2zFuhFPD6iYDDqieivfeKPu4ZJfxGeUgFogxt3SAY6bdKifUlIPtEggJNzm6kx5+6knk0ujDvkuXlgVTT+2FVfqj4+K1TowL33ktov+IKPnCbdNaLtYtANwJIgSDHodud6fxFLaU5ypCDpfSY01mT8xVfrN7USsa7gFWEdKsqSnqSjQfzeI+VWlcPWB7SiRqciQCeQFyB1mml02ITmBEgpNo1n5Ner4uAACFD0t/X+1LLJImoxYF4gXC25nAACfjN49KEOtk+hNbR7Ad6nxiEn2pOvKw91DsVwcKEtqBnQeVrUymRKFvYB4UqAF5H4ZVpvp8KWJxeXLLajJ2Kzbr4rUfwPDO7SQoTewgix6x+VEsFwxIJSEmYmDGmtpqdZGgyIeZ3An/M5+9Kt4nDJj2B8K9o1hoNIlN6a4T0qVWvz76jX63+Zq1sroiM6U36sJki+m+n6U/vQmLFWYxYpGXUzcgn41FjcSCAAgLJ0BI95mSB1ANKTuSJbP8Af9akykCYJPKb+Qk1UbxpCZcyJVvlVmHvIH5U88TT+Mf0/KosbSybNciDpMnrXiEqj7s9KHr4ikKkEZoOaEzMCwzWjQwDrXv+Lg3gib6fPSiyaYQyneKatSRyoaviwFtPMifcDcVTXi1GYMilciVEKOYpIMWqri8RIsRFD1umd1dBFtR+hqXDqIF4I1En96RpsdKiNahc5vif7VXeSDlTJhbjKVAFQlCnBIJEG+ljpVvEtJVrrYxcQdtxOlU1t+JFx/12Bb/7Uzv1qccakiMjuLRZ4vhMHh287raQDYCVkqVrAGa/OdqziGXsT4sPgmkN7KckyPNagI8gRUw4eribzzmfI22MjXKZMT0MZjFzmHKvT2txGHaXh1tKXi0whqBOabJJ5wLgj2o2rS5W/Y1rBHDidJSmt2n2Xsu/uVhgsQ2VKVhMO+lCilQbuUkAEg5FZgQCNtxRvgf1HFA5WUBafaQoXHUX8Q6j4Vhvo/40+ziVEpccaWoB8gFRSpRIS4Y0UDM8wTWz7XcNLC04xmErQoBwDQg2k+fsnnING63M+OePqf6coqL7NcX7ouMtIbedQlIShJbKUicoKm7xNhJE++p1Xk3ienlt/WqodS48tY9lYYUJOxaJ03OoqdsqFykHbaZ+HMVmyxblYmNaVTJFN30gbajXWb6VC6hu2aR56X2EzA6VKnNGZSdwOWv639KTLAt4p5AAE3sD88rVTTRZsVFYZsQU5LeFIjfVXsnXTaqr3DlqCsjikq3JUVjp7QGUeVExiACBBEblHS8KGm0zr61QVj25uCZj3+4WgC1Fsh0UCrEtrQCtsxBtdSkzeJv76K4d5SgSpASNgVDWPaAB05+nKmYXiaUm5LZuRGpBtAnfr5VSe4quVAIKk28Zsbxc5TJF9KG72E2TCSl90g5sqreHuwJP+kGTeKa47JJUkC1iSZmBOUAWvzoK7iwkZDGZJCkBMmQNpqylagCoyLaEXJFjA5a3qKJdNCUsz7R+P715Vb6sr/8AmfjSor3M+50Zx/UjxX0211FUsfjSBCcgN7qmBHQETUa8eggy4i0kjN+XXTpaqCMQXBMpKdU3nlaDBB01jStTssSJm3lKQCsozEmMhMZf9URSAgTHPc/vNRqUcto0mTFxtAF7VGqSnxKgmZgztr/TrSjEj7p0SjlbofPf96gbfSokJUMw1AJMdCdNaerSComfIeUkb+VRNmBCSdRqQeRMTr5CihrJknnvpBGgPPekpcGY+T+lRunLcgZTGotvp7uVRJcBgyqDyUANLAj2k399FAXu7uJgQPNQFtOXkK8UiAZIuJB5dOsfrSYxCY0OoEzYCbwefUU5WlhHNRtzuJGn7etFAQrNhA3kXjS2g2rxTZTBIsYN09TpvVdw5QfGT5QBO0wPP4VE3jGyFJMAidwTNzNpkiND1oAspxSUi6QZ5ggib2g2O2lQv4jMAlMj7Vk3mSS6mOnOq2YSoAnciAkyb6Rlv8bVJhUqzJzCIdw94sT36Ljl5U8eRZOkTfRwR9VUNw4Z/lRH5fCifaDs8jFIg+FxPsLGqTy6p6e6ganDw7FqJB+rPmZH3VTPvEm26VW0rYYd1KwFIUFJOikmQavjTVMt6pzhk9fG9nun/dHNPo0xbTL7oK4LwSE8sySqUzsTNgeVbTtaoDBPz+EAeZUkD41z3sP2dTiRjErlBTkUhZBASZXMz90wJ8hRJnE4nG5MGVBQQuVupMylNgSdwLwdVHLypb0qmW4cUM7WeO1O5Lt8r58Fvg+JLbacwmW2onaUmPgaujiClEiY3KosOukxB31in8XbyPLCJSEhkAAiYDSgAOZ69NKHNC4zyZ/Cki07qBhJ/P1quWzoz69bcvLJ14o6knMRbMYt922saieZ3qyvEqTAAnNBEkkC4jle8RJ9KjDvhFlgCBA0iTJMeIk2nyFrzTcJhipUg+E2AUkgkbG+m+1JaIovtY9SvDlHi11/hnY6Tv1FqgxWEaXBCylQg5kjKcp5g2F7Wp+JwpE7I8U6EEakGbjbXlUGEaS6QU5QkR4QNtLZrjnak1RYNb0QnhqFJKu8VFwFKgyRYlJ0O9tb04cIRIyrVAEqgx632FW8W7lNjmVN9Z25+WvWqZ4oR90nXUfmL0jkiNkWVYAEDxKjQZoMiT7JOhMGm4shsggEqtcj5v6V4cWsi5Gsmbm5sY9bVHjsUJM5TOitTMaq8o21mkbsJPYm/wATX8mvaoAp/tMelKoK/wAzSut94sGzhOnhSoWgxIEzPWLxNQLcJJComxIiMpJPhHOOde/XMvhBAOaYJG9r3k6fE14hybWA5CQOo/vWux0jxluJgaWuTqfS/pSKJSYkTva39aapsJsDaRZM7bjpv60+YiNzuLCdJ6zS2NRGGhYla4Hlr62JjnTU5SoeMTsbCOpPLXTlUiVGdgnXa1NeF5jQWgczG419N6CaImkAEgqKp3GnvVtAr0O5ZSlKTGhIsJ8onlzFOUrMIAUAP4YgExYD31HiXAhtSiL6AAEnT7s/medSQVnXFFY8UDdIBOa234fOrXeZ1kmVnUSRpExNgfnWqBw85V5iJkwSCByBTpVtSAJEAmNcw62A/rapBFsi3izHy/TQWnTrUCXQIiIKrE63HNRiJtm5VBh2lyqwyEDKBIIgXJMzJvAGx3pYlYJKcyLgCJEyOYBuYkyelrGoAt9+kT7NjJjlJkzqZ6TUCXytRUlNkrbWUhWyXW1EDvCJXCVHW9qqYt2ylIGVABAlMkwQCTBEikjIoQCVkROgAAFgQr2gDJ8Q21oTpkPdUHsZxdpxspcYeUgi4KW45j/ua7yKyz/Dw0SvDuYplJvCgiPeHRmHmDV5xSSkgOpsRBV5nwwDr5c6i4mlPcGXZUATEAzO3iiBbameVMtwOeN6Yy2fbt+5QSwp8w/iMS6m3hSEH/k8QPdWm4XjGWEZWsO8kHU/ZSTpclySfmKzHZvD5lKBkaXGkX1rUNYcC0p52EdYv/Sk9auEaOrUnJ43Lb2pL9hyGe9cccKSgKyABRTPhQQokJUYEkRfapFtoAJEpibiJPXeoMWJTMJjbTS2nXWqiOIIBymZzGwNoHOBaapnPU7MsUoKi8Xb6SNcxKZ9w+b1F9YzEAAGJzXiORE63qZ/iCEgHcibX9POk+oKFwsDWeZ1iLWpByu/hlLbCCQCZBJMDU7Cn4PgfdAwoqnW4jXYU1T6FbDKOYOuliN+k1Zw3EU2SkkxaROX40EUBMTg1hRJCyNAoiN7/Jq1gsqgQDkImZ0+fOjqniq068tTVDF4AQFEzHM7frPWgXSgLjsYswM/IRp8dTag+NxehDgcgmUjUHc9fPrRzG4VpCSVSpV7AiwvA0jehTHBR7QSRmnMpUztAjaOlMkqKZ4rKKcZ/mHSKVEmuEvgQHE+pv60qmkV+mzav8BymUKVJ1ofiOGFEpAUr3X6So2PWtI6gkgzYXgCPjUOKbkcovb5+elaGixSYD7lWX2Y26+fKvFtEiDaTGgtuD00n0q0hyU5rmwF/SY1iaiLc5Y9Z/S3I0rLEymlRTYuSNBMe0dgdz+UU5vETIJvoYH6mJGlxVTHYUpg5sqUgEQL3jy671AMQQPQfvrrvQyVuFMQCo+JSrjmYB/Of36VA4ylI8XjtEFR3O8ySq499OwmmYk6gxbr0/WrhQTrBkbj0/b3VAA1GQJ+9vaTvEa+zY1MnECAIQDvI5coMDraN6WH4ShKgUje5KifcNLVLicNKgcypIMCxFiNbdNKkCFoFUoKii2aVEEQNDYwdYvXmLWSB3bskqN4AESPZJ9mI1GoVTHsRJMiSSRf+uutCcbi8piJAOmgvY6dKW/AON8hHEvd6Vptr4jAAHhABjQee/pUbmFSAkBSRI8p3MxrPWTVl7DNpClKBvJtpFrRvHOnstogqA1CSbe7mOdoi80afJCopP8AcNJJIyzZJTBPWAdxvyp7nD0OtgpcXB5gR6ibK8qmXgWloKVNpUE2MkkzEykmefTQaUxLjSUKhuwg85GgHz8aNFg35BTnZxVyFiR7PiIPnbT41ew/By2Cpx5LliYN4PQn9rxVjvIORIH2gVFoi0m9yOQA0qvh+JBpS0rKllRCk2SQCY56Xva1hEaUPGKmlwCMQb2dkgidRHUU84ci6VEwJzAGNOdHsKlBWciQDIGaADJ3ETHxp6QMxAteIFhvoNtKjQhXCLAGF453aAl1KlZbhQM3+RRRrjqFpMyOUmL9LX9Knx6ElokqUpKYSApCNLRJEbnroKAYfDF5RIhGkQZk9RFvQ0vpvsTco8B1nFtOJgEoKRE5hGbnB1qmStoxmC8xsBGuu1+etqk4Nwz2lKPs2UABB23q85w4rUIXCRFgm4EWAv8AClqh03VkbD4XZSi2OaRcHQSCamZxpKIlRib6SRpGsg00YcNyTJmB6bfnp0FSBuJIM5TuBuNeU/tSjxvueqGfpuLA6a/pUa8ORNuWmnSxOnXpUruISjVI0mQBN/z0r3FSykKMEqSVAAkCLTPpapVsZgt5DgUcpRG3yU0qsMcQSpIMFNhYRA8ppVNMXY//2Q=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blogs.sdsw.org/wellness/wp-content/uploads/2015/02/119-complica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1"/>
          <a:stretch/>
        </p:blipFill>
        <p:spPr bwMode="auto">
          <a:xfrm>
            <a:off x="2514600" y="1817446"/>
            <a:ext cx="6225448" cy="46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https://encrypted-tbn0.gstatic.com/images?q=tbn:ANd9GcSfP268QTWWczzb1_FeQwLF4epLv1NJYOzQYqJLu8sjEkUcWch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0917"/>
            <a:ext cx="3467013" cy="2596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2256" y="303213"/>
            <a:ext cx="676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</a:rPr>
              <a:t>OSAP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</a:rPr>
              <a:t> recognizes…</a:t>
            </a:r>
          </a:p>
        </p:txBody>
      </p:sp>
    </p:spTree>
    <p:extLst>
      <p:ext uri="{BB962C8B-B14F-4D97-AF65-F5344CB8AC3E}">
        <p14:creationId xmlns:p14="http://schemas.microsoft.com/office/powerpoint/2010/main" val="4219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idx="1"/>
          </p:nvPr>
        </p:nvSpPr>
        <p:spPr>
          <a:xfrm>
            <a:off x="436418" y="1447800"/>
            <a:ext cx="8229600" cy="4525963"/>
          </a:xfrm>
        </p:spPr>
        <p:txBody>
          <a:bodyPr>
            <a:normAutofit/>
          </a:bodyPr>
          <a:lstStyle/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“Real life” situations which may be considered include the following: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Lower Estimated Income (parents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Step-parent refusal appeal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Exceptional Parental expenses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Additional local travel (living at home &amp; commuting to campus)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/>
              <a:t>Home within </a:t>
            </a:r>
            <a:r>
              <a:rPr lang="en-US" dirty="0" err="1" smtClean="0"/>
              <a:t>30km</a:t>
            </a:r>
            <a:r>
              <a:rPr lang="en-US" dirty="0" smtClean="0"/>
              <a:t> but do not live with parents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609600"/>
            <a:ext cx="7128792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96624"/>
                </a:solidFill>
              </a:rPr>
              <a:t>OSAP Review/Appeal options</a:t>
            </a:r>
          </a:p>
        </p:txBody>
      </p:sp>
    </p:spTree>
    <p:extLst>
      <p:ext uri="{BB962C8B-B14F-4D97-AF65-F5344CB8AC3E}">
        <p14:creationId xmlns:p14="http://schemas.microsoft.com/office/powerpoint/2010/main" val="132727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412776"/>
            <a:ext cx="807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96624"/>
                </a:solidFill>
              </a:rPr>
              <a:t>Once you access OSAP funding, </a:t>
            </a:r>
            <a:r>
              <a:rPr lang="en-US" sz="2000" b="1" dirty="0" smtClean="0">
                <a:solidFill>
                  <a:srgbClr val="296624"/>
                </a:solidFill>
              </a:rPr>
              <a:t>every year after that </a:t>
            </a:r>
            <a:r>
              <a:rPr lang="en-US" sz="2000" dirty="0" smtClean="0">
                <a:solidFill>
                  <a:srgbClr val="296624"/>
                </a:solidFill>
              </a:rPr>
              <a:t>you have to let OSAP know you’re back in school full time… either by:</a:t>
            </a:r>
          </a:p>
          <a:p>
            <a:endParaRPr lang="en-US" sz="1800" dirty="0" smtClean="0"/>
          </a:p>
          <a:p>
            <a:endParaRPr lang="en-US" sz="1800" dirty="0"/>
          </a:p>
          <a:p>
            <a:pPr marL="228600" indent="-228600" algn="l">
              <a:buAutoNum type="arabicPeriod"/>
            </a:pPr>
            <a:r>
              <a:rPr lang="en-US" sz="2000" dirty="0" smtClean="0"/>
              <a:t>   Getting new funding – submit a new OSAP application every year </a:t>
            </a:r>
          </a:p>
          <a:p>
            <a:pPr marL="228600" indent="-228600" algn="l">
              <a:buAutoNum type="arabicPeriod"/>
            </a:pPr>
            <a:endParaRPr lang="en-US" sz="1800" dirty="0" smtClean="0"/>
          </a:p>
          <a:p>
            <a:pPr algn="l"/>
            <a:endParaRPr lang="en-US" sz="1800" dirty="0" smtClean="0"/>
          </a:p>
          <a:p>
            <a:pPr marL="274320" indent="-457200" algn="l">
              <a:buAutoNum type="arabicPeriod" startAt="2"/>
            </a:pPr>
            <a:r>
              <a:rPr lang="en-US" sz="2000" dirty="0" smtClean="0"/>
              <a:t>Completing a Continuation of Interest free status form available in your school’s financial aid office (or, eventually, online!)</a:t>
            </a:r>
          </a:p>
          <a:p>
            <a:pPr marL="228600" indent="-228600">
              <a:buAutoNum type="arabicPeriod"/>
            </a:pPr>
            <a:endParaRPr lang="en-US" sz="1800" dirty="0"/>
          </a:p>
          <a:p>
            <a:pPr marL="228600" indent="-228600">
              <a:buAutoNum type="arabicPeriod"/>
            </a:pPr>
            <a:endParaRPr lang="en-US" sz="1800" dirty="0" smtClean="0"/>
          </a:p>
          <a:p>
            <a:pPr algn="ctr"/>
            <a:r>
              <a:rPr lang="en-US" sz="2400" i="1" dirty="0" smtClean="0">
                <a:solidFill>
                  <a:srgbClr val="296624"/>
                </a:solidFill>
              </a:rPr>
              <a:t>Remember – OSAP won’t know you’re back in school unless you tell them “officially”!</a:t>
            </a:r>
            <a:endParaRPr lang="en-US" sz="2400" i="1" dirty="0">
              <a:solidFill>
                <a:srgbClr val="29662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5602"/>
            <a:ext cx="8363272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6624"/>
                </a:solidFill>
              </a:rPr>
              <a:t>Every year: Ensure you don’t go into repayment…</a:t>
            </a:r>
            <a:endParaRPr lang="en-US" sz="2800" b="1" dirty="0">
              <a:solidFill>
                <a:srgbClr val="296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cs typeface="Arial" pitchFamily="34" charset="0"/>
              </a:rPr>
              <a:t>What is OSAP?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1778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CA" sz="2400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67544" y="1340768"/>
            <a:ext cx="83529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/>
              <a:t>The </a:t>
            </a:r>
            <a:r>
              <a:rPr lang="en-CA" sz="2400" b="1" dirty="0"/>
              <a:t>Ontario Student Assistance Program (OSAP), </a:t>
            </a:r>
            <a:r>
              <a:rPr lang="en-CA" sz="2400" dirty="0"/>
              <a:t>which is offered by the Government of Ontario, provides financial assistance to students to help them attend college or university.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/>
              <a:t>OSAP is based on your </a:t>
            </a:r>
            <a:r>
              <a:rPr lang="en-CA" sz="2400" dirty="0" smtClean="0"/>
              <a:t>financial </a:t>
            </a:r>
            <a:r>
              <a:rPr lang="en-CA" sz="2400" dirty="0"/>
              <a:t>need, not your grades</a:t>
            </a:r>
            <a:r>
              <a:rPr lang="en-CA" sz="2400" dirty="0" smtClean="0"/>
              <a:t>.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CA" sz="2400" dirty="0"/>
              <a:t>With one application, </a:t>
            </a:r>
            <a:r>
              <a:rPr lang="en-CA" sz="2400" dirty="0" smtClean="0"/>
              <a:t>you will be considered for non-repayable </a:t>
            </a:r>
            <a:r>
              <a:rPr lang="en-CA" sz="2400" dirty="0"/>
              <a:t>grants, as well as an OSAP loan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5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133"/>
          <a:stretch/>
        </p:blipFill>
        <p:spPr>
          <a:xfrm>
            <a:off x="0" y="0"/>
            <a:ext cx="9180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30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141728" y="332656"/>
            <a:ext cx="4896544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 smtClean="0">
                <a:cs typeface="Arial" pitchFamily="34" charset="0"/>
              </a:rPr>
              <a:t>Questions?</a:t>
            </a:r>
            <a:endParaRPr lang="en-CA" sz="3800" dirty="0"/>
          </a:p>
        </p:txBody>
      </p:sp>
    </p:spTree>
    <p:extLst>
      <p:ext uri="{BB962C8B-B14F-4D97-AF65-F5344CB8AC3E}">
        <p14:creationId xmlns:p14="http://schemas.microsoft.com/office/powerpoint/2010/main" val="9346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31</a:t>
            </a:fld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856" y="332656"/>
            <a:ext cx="8229600" cy="720000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045C36"/>
                </a:solidFill>
                <a:cs typeface="Arial" pitchFamily="34" charset="0"/>
              </a:rPr>
              <a:t>Questions?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856" y="1276770"/>
            <a:ext cx="83529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Visit/call/email the Financial Aid Office of the school you plan to </a:t>
            </a:r>
            <a:r>
              <a:rPr lang="en-US" sz="2400" dirty="0" smtClean="0"/>
              <a:t>attend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Visit the OSAP website: </a:t>
            </a:r>
            <a:r>
              <a:rPr lang="en-US" sz="2400" b="1" dirty="0" smtClean="0">
                <a:solidFill>
                  <a:srgbClr val="045C36"/>
                </a:solidFill>
              </a:rPr>
              <a:t>ontario.ca/</a:t>
            </a:r>
            <a:r>
              <a:rPr lang="en-US" sz="2400" b="1" dirty="0" err="1" smtClean="0">
                <a:solidFill>
                  <a:srgbClr val="045C36"/>
                </a:solidFill>
              </a:rPr>
              <a:t>osap</a:t>
            </a:r>
            <a:endParaRPr lang="en-US" sz="2400" dirty="0" smtClean="0"/>
          </a:p>
          <a:p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3299091"/>
            <a:ext cx="3936529" cy="2786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10" y="3313542"/>
            <a:ext cx="4204468" cy="2138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6" y="1808820"/>
            <a:ext cx="4394648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32</a:t>
            </a:fld>
            <a:endParaRPr lang="en-CA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856" y="332656"/>
            <a:ext cx="8229600" cy="720000"/>
          </a:xfrm>
          <a:prstGeom prst="rect">
            <a:avLst/>
          </a:prstGeom>
          <a:ln w="9525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rgbClr val="296624"/>
                </a:solidFill>
                <a:cs typeface="Arial" pitchFamily="34" charset="0"/>
              </a:rPr>
              <a:t>Contact us on social media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965" y="1268760"/>
            <a:ext cx="368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Facebook.com/</a:t>
            </a:r>
            <a:r>
              <a:rPr lang="en-CA" sz="2000" b="1" dirty="0" err="1" smtClean="0"/>
              <a:t>ONAdvancedEd</a:t>
            </a:r>
            <a:endParaRPr lang="en-CA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6823" y="2211277"/>
            <a:ext cx="368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@</a:t>
            </a:r>
            <a:r>
              <a:rPr lang="en-CA" sz="2000" b="1" dirty="0" err="1" smtClean="0"/>
              <a:t>ONAdvancedEd</a:t>
            </a:r>
            <a:r>
              <a:rPr lang="en-CA" sz="2000" b="1" dirty="0" smtClean="0"/>
              <a:t> on Twitter #OSAP</a:t>
            </a:r>
            <a:endParaRPr lang="en-CA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86" y="3068960"/>
            <a:ext cx="458747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89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296624"/>
                </a:solidFill>
              </a:rPr>
              <a:t>What is considered a permanent disability?</a:t>
            </a:r>
            <a:endParaRPr lang="en-US" sz="3600" dirty="0">
              <a:solidFill>
                <a:srgbClr val="2966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+mj-lt"/>
              </a:rPr>
              <a:t>Deaf or hard of hearing</a:t>
            </a:r>
          </a:p>
          <a:p>
            <a:r>
              <a:rPr lang="en-US" dirty="0" smtClean="0">
                <a:latin typeface="+mj-lt"/>
              </a:rPr>
              <a:t>Blind or visually impaired</a:t>
            </a:r>
          </a:p>
          <a:p>
            <a:r>
              <a:rPr lang="en-US" dirty="0" smtClean="0">
                <a:latin typeface="+mj-lt"/>
              </a:rPr>
              <a:t>Physical disability affecting mobility</a:t>
            </a:r>
          </a:p>
          <a:p>
            <a:r>
              <a:rPr lang="en-US" dirty="0" smtClean="0">
                <a:latin typeface="+mj-lt"/>
              </a:rPr>
              <a:t>Learning Disability</a:t>
            </a:r>
          </a:p>
          <a:p>
            <a:r>
              <a:rPr lang="en-US" dirty="0" smtClean="0">
                <a:latin typeface="+mj-lt"/>
              </a:rPr>
              <a:t>Carpal Tunnel Syndrome</a:t>
            </a:r>
          </a:p>
          <a:p>
            <a:r>
              <a:rPr lang="en-US" dirty="0" smtClean="0">
                <a:latin typeface="+mj-lt"/>
              </a:rPr>
              <a:t>Chronic Back Pain</a:t>
            </a:r>
          </a:p>
          <a:p>
            <a:r>
              <a:rPr lang="en-US" dirty="0" smtClean="0">
                <a:latin typeface="+mj-lt"/>
              </a:rPr>
              <a:t>Chronic fatigue/ fibromyalgia/myofascial pain syndrome</a:t>
            </a:r>
          </a:p>
          <a:p>
            <a:r>
              <a:rPr lang="en-US" dirty="0" smtClean="0">
                <a:latin typeface="+mj-lt"/>
              </a:rPr>
              <a:t>Depression/anxiety</a:t>
            </a:r>
          </a:p>
          <a:p>
            <a:r>
              <a:rPr lang="en-US" dirty="0" smtClean="0">
                <a:latin typeface="+mj-lt"/>
              </a:rPr>
              <a:t>Extreme allergies</a:t>
            </a:r>
          </a:p>
          <a:p>
            <a:r>
              <a:rPr lang="en-US" dirty="0" smtClean="0">
                <a:latin typeface="+mj-lt"/>
              </a:rPr>
              <a:t>Arthritis</a:t>
            </a:r>
          </a:p>
          <a:p>
            <a:r>
              <a:rPr lang="en-US" dirty="0" smtClean="0">
                <a:latin typeface="+mj-lt"/>
              </a:rPr>
              <a:t>Asthma</a:t>
            </a:r>
          </a:p>
          <a:p>
            <a:r>
              <a:rPr lang="en-US" dirty="0" smtClean="0">
                <a:latin typeface="+mj-lt"/>
              </a:rPr>
              <a:t>Diabetes</a:t>
            </a:r>
          </a:p>
          <a:p>
            <a:r>
              <a:rPr lang="en-US" dirty="0" smtClean="0">
                <a:latin typeface="+mj-lt"/>
              </a:rPr>
              <a:t>Epilepsy</a:t>
            </a:r>
          </a:p>
          <a:p>
            <a:r>
              <a:rPr lang="en-US" dirty="0" smtClean="0">
                <a:latin typeface="+mj-lt"/>
              </a:rPr>
              <a:t>Permanent back injuries</a:t>
            </a:r>
          </a:p>
          <a:p>
            <a:r>
              <a:rPr lang="en-US" dirty="0" smtClean="0">
                <a:latin typeface="+mj-lt"/>
              </a:rPr>
              <a:t>Seasonal Affective Disorder</a:t>
            </a:r>
          </a:p>
          <a:p>
            <a:r>
              <a:rPr lang="en-US" dirty="0" smtClean="0">
                <a:latin typeface="+mj-lt"/>
              </a:rPr>
              <a:t>Sleeping Disorders</a:t>
            </a:r>
          </a:p>
          <a:p>
            <a:r>
              <a:rPr lang="en-US" dirty="0" smtClean="0">
                <a:latin typeface="+mj-lt"/>
              </a:rPr>
              <a:t>Speech disabilities (e.g. stuttering)                                 ….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nd others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18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KaticDa\AppData\Local\Microsoft\Windows\Temporary Internet Files\Content.IE5\7UMYZSZW\black_plus_sig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05" y="3566595"/>
            <a:ext cx="1068671" cy="10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cs typeface="Arial" pitchFamily="34" charset="0"/>
              </a:rPr>
              <a:t>What is OSAP?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1778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CA" sz="2400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67544" y="1340768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CA" sz="2400" b="1" dirty="0" smtClean="0"/>
              <a:t>OSAP </a:t>
            </a:r>
            <a:r>
              <a:rPr lang="en-CA" sz="2400" b="1" dirty="0"/>
              <a:t>includes:</a:t>
            </a:r>
          </a:p>
          <a:p>
            <a:pPr marL="542925" lvl="2" indent="-342900">
              <a:buFont typeface="Wingdings" pitchFamily="2" charset="2"/>
              <a:buChar char="§"/>
            </a:pPr>
            <a:r>
              <a:rPr lang="en-US" sz="2100" b="1" dirty="0" smtClean="0">
                <a:solidFill>
                  <a:srgbClr val="045C36"/>
                </a:solidFill>
              </a:rPr>
              <a:t>Grants and </a:t>
            </a:r>
            <a:r>
              <a:rPr lang="en-US" sz="2100" b="1" dirty="0">
                <a:solidFill>
                  <a:srgbClr val="045C36"/>
                </a:solidFill>
              </a:rPr>
              <a:t>bursaries </a:t>
            </a:r>
            <a:r>
              <a:rPr lang="en-US" sz="2100" dirty="0" smtClean="0"/>
              <a:t>= </a:t>
            </a:r>
            <a:r>
              <a:rPr lang="en-US" sz="2100" dirty="0"/>
              <a:t>non-repayable </a:t>
            </a:r>
            <a:r>
              <a:rPr lang="en-US" sz="2100" dirty="0" smtClean="0"/>
              <a:t>aid (you keep)</a:t>
            </a:r>
            <a:endParaRPr lang="en-US" sz="2100" dirty="0"/>
          </a:p>
          <a:p>
            <a:pPr marL="542925" lvl="2" indent="-342900">
              <a:buFont typeface="Wingdings" pitchFamily="2" charset="2"/>
              <a:buChar char="§"/>
            </a:pPr>
            <a:r>
              <a:rPr lang="en-US" sz="2100" b="1" dirty="0">
                <a:solidFill>
                  <a:srgbClr val="045C36"/>
                </a:solidFill>
              </a:rPr>
              <a:t>Loans</a:t>
            </a:r>
            <a:r>
              <a:rPr lang="en-US" sz="2100" dirty="0">
                <a:solidFill>
                  <a:srgbClr val="045C36"/>
                </a:solidFill>
              </a:rPr>
              <a:t> </a:t>
            </a:r>
            <a:r>
              <a:rPr lang="en-US" sz="2100" dirty="0"/>
              <a:t>= repayable </a:t>
            </a:r>
            <a:r>
              <a:rPr lang="en-US" sz="2100" dirty="0" smtClean="0"/>
              <a:t>aid (you pay back)</a:t>
            </a:r>
            <a:endParaRPr lang="en-US" sz="2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4</a:t>
            </a:fld>
            <a:endParaRPr lang="en-CA"/>
          </a:p>
        </p:txBody>
      </p:sp>
      <p:pic>
        <p:nvPicPr>
          <p:cNvPr id="4099" name="Picture 3" descr="C:\Users\KaticDa\AppData\Local\Microsoft\Windows\Temporary Internet Files\Content.IE5\7UMYZSZW\money-clipart7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76" y="3305301"/>
            <a:ext cx="19202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3137" y="3789040"/>
            <a:ext cx="1194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FF00"/>
                </a:solidFill>
              </a:rPr>
              <a:t>Loans</a:t>
            </a:r>
            <a:endParaRPr lang="en-CA" sz="3200" b="1" dirty="0">
              <a:solidFill>
                <a:srgbClr val="FFFF00"/>
              </a:solidFill>
            </a:endParaRPr>
          </a:p>
        </p:txBody>
      </p:sp>
      <p:pic>
        <p:nvPicPr>
          <p:cNvPr id="24" name="Picture 3" descr="C:\Users\KaticDa\AppData\Local\Microsoft\Windows\Temporary Internet Files\Content.IE5\7UMYZSZW\money-clipart7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3" y="3247821"/>
            <a:ext cx="192024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71600" y="3717032"/>
            <a:ext cx="1319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rgbClr val="FFFF00"/>
                </a:solidFill>
              </a:rPr>
              <a:t>Grants</a:t>
            </a:r>
            <a:endParaRPr lang="en-CA" sz="3200" b="1" dirty="0">
              <a:solidFill>
                <a:srgbClr val="FFFF00"/>
              </a:solidFill>
            </a:endParaRPr>
          </a:p>
        </p:txBody>
      </p:sp>
      <p:pic>
        <p:nvPicPr>
          <p:cNvPr id="4108" name="Picture 12" descr="C:\Users\KaticDa\AppData\Local\Microsoft\Windows\Temporary Internet Files\Content.IE5\67E351P7\Equal_symbol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44" y="3276561"/>
            <a:ext cx="1415330" cy="181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639" y="3501008"/>
            <a:ext cx="2645570" cy="12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2577" r="28712" b="19932"/>
          <a:stretch/>
        </p:blipFill>
        <p:spPr>
          <a:xfrm>
            <a:off x="-4847" y="-22514"/>
            <a:ext cx="9252520" cy="691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5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11816" y="260648"/>
            <a:ext cx="7884368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>
                <a:cs typeface="Arial" pitchFamily="34" charset="0"/>
              </a:rPr>
              <a:t>How is </a:t>
            </a:r>
            <a:r>
              <a:rPr lang="en-CA" sz="4500" b="1" dirty="0" smtClean="0">
                <a:solidFill>
                  <a:srgbClr val="045C36"/>
                </a:solidFill>
                <a:cs typeface="Arial" pitchFamily="34" charset="0"/>
              </a:rPr>
              <a:t>OSAP </a:t>
            </a:r>
            <a:r>
              <a:rPr lang="en-CA" sz="4500" b="1" dirty="0" smtClean="0">
                <a:cs typeface="Arial" pitchFamily="34" charset="0"/>
              </a:rPr>
              <a:t>aid determined?</a:t>
            </a:r>
            <a:endParaRPr lang="en-CA" sz="4500" dirty="0"/>
          </a:p>
        </p:txBody>
      </p:sp>
    </p:spTree>
    <p:extLst>
      <p:ext uri="{BB962C8B-B14F-4D97-AF65-F5344CB8AC3E}">
        <p14:creationId xmlns:p14="http://schemas.microsoft.com/office/powerpoint/2010/main" val="373645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cs typeface="Arial" pitchFamily="34" charset="0"/>
              </a:rPr>
              <a:t>How is OSAP aid determined?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1778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CA" sz="2400" dirty="0">
              <a:latin typeface="Arial Narrow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28725" y="1404824"/>
            <a:ext cx="1371600" cy="923330"/>
          </a:xfrm>
          <a:prstGeom prst="rect">
            <a:avLst/>
          </a:prstGeom>
          <a:solidFill>
            <a:srgbClr val="045C3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CA" altLang="en-US" sz="1800" b="1" dirty="0">
                <a:solidFill>
                  <a:schemeClr val="bg1"/>
                </a:solidFill>
                <a:latin typeface="+mj-lt"/>
              </a:rPr>
              <a:t>Allowable Educational Costs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797" y="1441932"/>
            <a:ext cx="1511300" cy="923330"/>
          </a:xfrm>
          <a:prstGeom prst="rect">
            <a:avLst/>
          </a:prstGeom>
          <a:solidFill>
            <a:srgbClr val="045C3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CA" altLang="en-US" sz="1800" b="1" dirty="0">
                <a:latin typeface="+mj-lt"/>
              </a:rPr>
              <a:t>Expected Financial Contribution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722283" y="1441932"/>
            <a:ext cx="1371600" cy="923330"/>
          </a:xfrm>
          <a:prstGeom prst="rect">
            <a:avLst/>
          </a:prstGeom>
          <a:solidFill>
            <a:srgbClr val="045C3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CA" altLang="en-US" sz="1800" b="1" dirty="0">
                <a:latin typeface="+mj-lt"/>
              </a:rPr>
              <a:t>Calculated Financial Need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90850" y="1620724"/>
            <a:ext cx="792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CA" sz="1800" b="1" dirty="0" smtClean="0">
                <a:latin typeface="+mj-lt"/>
              </a:rPr>
              <a:t>minus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05550" y="162072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CA" sz="1800" b="1" dirty="0" smtClean="0">
                <a:latin typeface="+mj-lt"/>
              </a:rPr>
              <a:t>equals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07497" y="2492896"/>
            <a:ext cx="2663825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 smtClean="0">
                <a:latin typeface="+mj-lt"/>
              </a:rPr>
              <a:t>Tuition </a:t>
            </a:r>
            <a:r>
              <a:rPr lang="en-CA" altLang="en-US" sz="1700" dirty="0">
                <a:latin typeface="+mj-lt"/>
              </a:rPr>
              <a:t>&amp;</a:t>
            </a:r>
            <a:r>
              <a:rPr lang="en-CA" altLang="en-US" sz="1700" dirty="0" smtClean="0">
                <a:latin typeface="+mj-lt"/>
              </a:rPr>
              <a:t> compulsory </a:t>
            </a:r>
            <a:r>
              <a:rPr lang="en-CA" altLang="en-US" sz="1700" dirty="0">
                <a:latin typeface="+mj-lt"/>
              </a:rPr>
              <a:t>f</a:t>
            </a:r>
            <a:r>
              <a:rPr lang="en-CA" altLang="en-US" sz="1700" dirty="0" smtClean="0">
                <a:latin typeface="+mj-lt"/>
              </a:rPr>
              <a:t>ees</a:t>
            </a:r>
            <a:endParaRPr lang="en-CA" altLang="en-US" sz="1700" dirty="0">
              <a:latin typeface="+mj-lt"/>
            </a:endParaRPr>
          </a:p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>
                <a:latin typeface="+mj-lt"/>
              </a:rPr>
              <a:t>Books &amp;</a:t>
            </a:r>
            <a:r>
              <a:rPr lang="en-CA" altLang="en-US" sz="1700" dirty="0" smtClean="0">
                <a:latin typeface="+mj-lt"/>
              </a:rPr>
              <a:t> supplies</a:t>
            </a:r>
            <a:endParaRPr lang="en-CA" altLang="en-US" sz="1700" dirty="0">
              <a:latin typeface="+mj-lt"/>
            </a:endParaRPr>
          </a:p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>
                <a:latin typeface="+mj-lt"/>
              </a:rPr>
              <a:t>Equipment</a:t>
            </a:r>
          </a:p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>
                <a:latin typeface="+mj-lt"/>
              </a:rPr>
              <a:t>Computer c</a:t>
            </a:r>
            <a:r>
              <a:rPr lang="en-CA" altLang="en-US" sz="1700" dirty="0" smtClean="0">
                <a:latin typeface="+mj-lt"/>
              </a:rPr>
              <a:t>osts</a:t>
            </a:r>
            <a:endParaRPr lang="en-CA" altLang="en-US" sz="1700" dirty="0">
              <a:latin typeface="+mj-lt"/>
            </a:endParaRPr>
          </a:p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>
                <a:latin typeface="+mj-lt"/>
              </a:rPr>
              <a:t>Personal </a:t>
            </a:r>
            <a:r>
              <a:rPr lang="en-CA" altLang="en-US" sz="1700" dirty="0" smtClean="0">
                <a:latin typeface="+mj-lt"/>
              </a:rPr>
              <a:t>living </a:t>
            </a:r>
            <a:r>
              <a:rPr lang="en-CA" altLang="en-US" sz="1700" dirty="0">
                <a:latin typeface="+mj-lt"/>
              </a:rPr>
              <a:t>e</a:t>
            </a:r>
            <a:r>
              <a:rPr lang="en-CA" altLang="en-US" sz="1700" dirty="0" smtClean="0">
                <a:latin typeface="+mj-lt"/>
              </a:rPr>
              <a:t>xpenses</a:t>
            </a:r>
            <a:endParaRPr lang="en-CA" altLang="en-US" sz="1700" dirty="0">
              <a:latin typeface="+mj-lt"/>
            </a:endParaRPr>
          </a:p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>
                <a:latin typeface="+mj-lt"/>
              </a:rPr>
              <a:t>Child c</a:t>
            </a:r>
            <a:r>
              <a:rPr lang="en-CA" altLang="en-US" sz="1700" dirty="0" smtClean="0">
                <a:latin typeface="+mj-lt"/>
              </a:rPr>
              <a:t>are</a:t>
            </a:r>
            <a:endParaRPr lang="en-CA" altLang="en-US" sz="1700" dirty="0">
              <a:latin typeface="+mj-lt"/>
            </a:endParaRPr>
          </a:p>
          <a:p>
            <a:pPr marL="285750" indent="-285750"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>
                <a:latin typeface="+mj-lt"/>
              </a:rPr>
              <a:t>Travel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592776" y="2614149"/>
            <a:ext cx="2203360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 smtClean="0"/>
              <a:t>Student contribution</a:t>
            </a:r>
          </a:p>
          <a:p>
            <a:pPr marL="285750" indent="-285750">
              <a:spcAft>
                <a:spcPts val="300"/>
              </a:spcAft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 smtClean="0"/>
              <a:t>Student, parental &amp; spousal income</a:t>
            </a:r>
            <a:endParaRPr lang="en-CA" altLang="en-US" sz="1700" dirty="0"/>
          </a:p>
          <a:p>
            <a:pPr marL="285750" indent="-285750">
              <a:buClr>
                <a:srgbClr val="045C36"/>
              </a:buClr>
              <a:buSzPct val="150000"/>
              <a:buFont typeface="Wingdings" pitchFamily="2" charset="2"/>
              <a:buChar char="ü"/>
            </a:pPr>
            <a:r>
              <a:rPr lang="en-CA" altLang="en-US" sz="1700" dirty="0"/>
              <a:t>Student </a:t>
            </a:r>
            <a:r>
              <a:rPr lang="en-CA" altLang="en-US" sz="1700" dirty="0" smtClean="0"/>
              <a:t>&amp; spousal assets</a:t>
            </a:r>
            <a:endParaRPr lang="en-CA" altLang="en-US" sz="17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1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cs typeface="Arial" pitchFamily="34" charset="0"/>
              </a:rPr>
              <a:t>Example of how OSAP aid is determined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117785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endParaRPr lang="en-CA" sz="2400" dirty="0">
              <a:latin typeface="Arial Narrow" pitchFamily="34" charset="0"/>
            </a:endParaRPr>
          </a:p>
        </p:txBody>
      </p:sp>
      <p:sp>
        <p:nvSpPr>
          <p:cNvPr id="29" name="Minus 28"/>
          <p:cNvSpPr/>
          <p:nvPr/>
        </p:nvSpPr>
        <p:spPr bwMode="auto">
          <a:xfrm>
            <a:off x="2353385" y="1674702"/>
            <a:ext cx="624195" cy="523722"/>
          </a:xfrm>
          <a:prstGeom prst="mathMinus">
            <a:avLst/>
          </a:prstGeom>
          <a:solidFill>
            <a:srgbClr val="296624"/>
          </a:solidFill>
          <a:ln>
            <a:solidFill>
              <a:srgbClr val="296624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-128"/>
            </a:endParaRPr>
          </a:p>
        </p:txBody>
      </p:sp>
      <p:sp>
        <p:nvSpPr>
          <p:cNvPr id="30" name="Equal 29"/>
          <p:cNvSpPr/>
          <p:nvPr/>
        </p:nvSpPr>
        <p:spPr bwMode="auto">
          <a:xfrm>
            <a:off x="5769577" y="1753288"/>
            <a:ext cx="596275" cy="392821"/>
          </a:xfrm>
          <a:prstGeom prst="mathEqual">
            <a:avLst/>
          </a:prstGeom>
          <a:solidFill>
            <a:srgbClr val="296624"/>
          </a:solidFill>
          <a:ln>
            <a:solidFill>
              <a:srgbClr val="296624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schemeClr val="tx1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216024" y="1641690"/>
            <a:ext cx="2051720" cy="646331"/>
          </a:xfrm>
          <a:prstGeom prst="rect">
            <a:avLst/>
          </a:prstGeom>
          <a:solidFill>
            <a:srgbClr val="045C3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 b="1" dirty="0" smtClean="0">
                <a:solidFill>
                  <a:schemeClr val="bg1"/>
                </a:solidFill>
                <a:latin typeface="+mj-lt"/>
              </a:rPr>
              <a:t>Educational Costs</a:t>
            </a:r>
          </a:p>
          <a:p>
            <a:pPr algn="ctr" eaLnBrk="1" hangingPunct="1"/>
            <a:r>
              <a:rPr lang="en-CA" altLang="en-US" sz="1800" b="1" dirty="0" smtClean="0">
                <a:solidFill>
                  <a:schemeClr val="bg1"/>
                </a:solidFill>
                <a:latin typeface="+mj-lt"/>
              </a:rPr>
              <a:t>$15,000</a:t>
            </a:r>
            <a:endParaRPr lang="en-CA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160774" y="1626533"/>
            <a:ext cx="2281644" cy="646331"/>
          </a:xfrm>
          <a:prstGeom prst="rect">
            <a:avLst/>
          </a:prstGeom>
          <a:solidFill>
            <a:srgbClr val="045C3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 b="1" dirty="0" smtClean="0">
                <a:solidFill>
                  <a:schemeClr val="bg1"/>
                </a:solidFill>
                <a:latin typeface="+mj-lt"/>
              </a:rPr>
              <a:t>Financial Contribution</a:t>
            </a:r>
          </a:p>
          <a:p>
            <a:pPr algn="ctr" eaLnBrk="1" hangingPunct="1"/>
            <a:r>
              <a:rPr lang="en-CA" altLang="en-US" sz="1800" b="1" dirty="0" smtClean="0">
                <a:solidFill>
                  <a:schemeClr val="bg1"/>
                </a:solidFill>
                <a:latin typeface="+mj-lt"/>
              </a:rPr>
              <a:t>$3,000</a:t>
            </a:r>
            <a:endParaRPr lang="en-CA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732240" y="1613398"/>
            <a:ext cx="1594133" cy="646331"/>
          </a:xfrm>
          <a:prstGeom prst="rect">
            <a:avLst/>
          </a:prstGeom>
          <a:solidFill>
            <a:srgbClr val="045C3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altLang="en-US" sz="1800" b="1" dirty="0" smtClean="0">
                <a:solidFill>
                  <a:schemeClr val="bg1"/>
                </a:solidFill>
                <a:latin typeface="+mj-lt"/>
              </a:rPr>
              <a:t>Financial Need</a:t>
            </a:r>
          </a:p>
          <a:p>
            <a:pPr algn="ctr" eaLnBrk="1" hangingPunct="1"/>
            <a:r>
              <a:rPr lang="en-CA" altLang="en-US" sz="1800" b="1" dirty="0" smtClean="0">
                <a:solidFill>
                  <a:schemeClr val="bg1"/>
                </a:solidFill>
                <a:latin typeface="+mj-lt"/>
              </a:rPr>
              <a:t>$12,000</a:t>
            </a:r>
            <a:endParaRPr lang="en-CA" altLang="en-US" sz="1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7</a:t>
            </a:fld>
            <a:endParaRPr lang="en-CA"/>
          </a:p>
        </p:txBody>
      </p:sp>
      <p:pic>
        <p:nvPicPr>
          <p:cNvPr id="10242" name="Picture 2" descr="C:\Users\KaticDa\AppData\Local\Microsoft\Windows\Temporary Internet Files\Content.IE5\67E351P7\large-straighten-books-33.3-4600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45" y="2544924"/>
            <a:ext cx="834532" cy="6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1" y="3356992"/>
            <a:ext cx="144272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" y="4509120"/>
            <a:ext cx="876126" cy="87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KaticDa\AppData\Local\Microsoft\Windows\Temporary Internet Files\Content.IE5\I8A4LDZG\d383d2a7f18b38f50f531c6f6759cc5a_L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11585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nm\AppData\Local\Microsoft\Windows\Temporary Internet Files\Content.IE5\GWKG8EYD\shutterstock_14276899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82" y="4432126"/>
            <a:ext cx="1085106" cy="108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102412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r="8556"/>
          <a:stretch/>
        </p:blipFill>
        <p:spPr>
          <a:xfrm>
            <a:off x="-36256" y="0"/>
            <a:ext cx="9180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8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23528" y="404664"/>
            <a:ext cx="8460432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sz="3800" b="1" dirty="0" smtClean="0">
                <a:cs typeface="Arial" pitchFamily="34" charset="0"/>
              </a:rPr>
              <a:t>How much money can I get from </a:t>
            </a:r>
            <a:r>
              <a:rPr lang="en-CA" sz="3800" b="1" dirty="0" smtClean="0">
                <a:solidFill>
                  <a:srgbClr val="045C36"/>
                </a:solidFill>
                <a:cs typeface="Arial" pitchFamily="34" charset="0"/>
              </a:rPr>
              <a:t>OSAP</a:t>
            </a:r>
            <a:r>
              <a:rPr lang="en-CA" sz="3800" b="1" dirty="0" smtClean="0">
                <a:cs typeface="Arial" pitchFamily="34" charset="0"/>
              </a:rPr>
              <a:t>?</a:t>
            </a:r>
            <a:endParaRPr lang="en-CA" sz="3800" dirty="0"/>
          </a:p>
        </p:txBody>
      </p:sp>
    </p:spTree>
    <p:extLst>
      <p:ext uri="{BB962C8B-B14F-4D97-AF65-F5344CB8AC3E}">
        <p14:creationId xmlns:p14="http://schemas.microsoft.com/office/powerpoint/2010/main" val="23682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10904"/>
              </p:ext>
            </p:extLst>
          </p:nvPr>
        </p:nvGraphicFramePr>
        <p:xfrm>
          <a:off x="404569" y="2708920"/>
          <a:ext cx="8227367" cy="2712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15303"/>
                <a:gridCol w="2664296"/>
                <a:gridCol w="2547768"/>
              </a:tblGrid>
              <a:tr h="339932">
                <a:tc gridSpan="3">
                  <a:txBody>
                    <a:bodyPr/>
                    <a:lstStyle/>
                    <a:p>
                      <a:pPr algn="ctr"/>
                      <a:r>
                        <a:rPr lang="en-CA" sz="20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Maximum OSAP Assistance Levels for 2017-18</a:t>
                      </a:r>
                      <a:endParaRPr lang="en-CA" sz="2000" dirty="0">
                        <a:solidFill>
                          <a:schemeClr val="bg1"/>
                        </a:solidFill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C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6823">
                <a:tc>
                  <a:txBody>
                    <a:bodyPr/>
                    <a:lstStyle/>
                    <a:p>
                      <a:endParaRPr lang="en-CA" sz="1600" dirty="0"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Weekly </a:t>
                      </a:r>
                      <a:endParaRPr lang="en-CA" sz="1600" b="1" dirty="0"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34-week program </a:t>
                      </a:r>
                    </a:p>
                    <a:p>
                      <a:pPr algn="ctr"/>
                      <a:r>
                        <a:rPr lang="en-CA" sz="1600" b="1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(2 school terms)</a:t>
                      </a:r>
                      <a:endParaRPr lang="en-CA" sz="1600" b="1" dirty="0"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606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Single dependent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 and independent 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students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Up to $390</a:t>
                      </a:r>
                      <a:endParaRPr lang="en-CA" sz="1600" b="0" dirty="0"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Up to</a:t>
                      </a:r>
                      <a:r>
                        <a:rPr lang="en-CA" sz="1600" b="0" baseline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CA" sz="1600" b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$13,260</a:t>
                      </a:r>
                      <a:endParaRPr lang="en-CA" sz="1600" b="0" dirty="0"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6823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Married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 students and sole support parents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Up to $660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Up to $22,440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6823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Students studying</a:t>
                      </a:r>
                      <a:r>
                        <a:rPr lang="en-CA" sz="1600" b="1" baseline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 outside of Canada</a:t>
                      </a:r>
                      <a:endParaRPr lang="en-CA" sz="1600" b="1" dirty="0"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Up to $210</a:t>
                      </a:r>
                      <a:endParaRPr lang="en-CA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 smtClean="0"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Up to $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ahoma" pitchFamily="34" charset="0"/>
                          <a:cs typeface="Calibri" pitchFamily="34" charset="0"/>
                        </a:rPr>
                        <a:t>7,140</a:t>
                      </a:r>
                      <a:endParaRPr lang="en-CA" sz="1600" b="0" dirty="0">
                        <a:solidFill>
                          <a:schemeClr val="tx1"/>
                        </a:solidFill>
                        <a:latin typeface="Calibri" pitchFamily="34" charset="0"/>
                        <a:ea typeface="Tahoma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4308" y="5922537"/>
            <a:ext cx="5791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ea typeface="Tahoma" pitchFamily="34" charset="0"/>
                <a:cs typeface="Tahoma" pitchFamily="34" charset="0"/>
              </a:rPr>
              <a:t>*Amounts are based on both federal and provincial aid.</a:t>
            </a:r>
          </a:p>
          <a:p>
            <a:r>
              <a:rPr lang="en-CA" sz="1400" dirty="0" smtClean="0">
                <a:ea typeface="Tahoma" pitchFamily="34" charset="0"/>
                <a:cs typeface="Tahoma" pitchFamily="34" charset="0"/>
              </a:rPr>
              <a:t>**The Government of Canada </a:t>
            </a:r>
            <a:r>
              <a:rPr lang="en-CA" sz="1400" dirty="0">
                <a:ea typeface="Tahoma" pitchFamily="34" charset="0"/>
                <a:cs typeface="Tahoma" pitchFamily="34" charset="0"/>
              </a:rPr>
              <a:t>provides $210/week </a:t>
            </a:r>
            <a:r>
              <a:rPr lang="en-CA" sz="1400" dirty="0" smtClean="0">
                <a:ea typeface="Tahoma" pitchFamily="34" charset="0"/>
                <a:cs typeface="Tahoma" pitchFamily="34" charset="0"/>
              </a:rPr>
              <a:t>in loans for </a:t>
            </a:r>
            <a:r>
              <a:rPr lang="en-CA" sz="1400" dirty="0">
                <a:ea typeface="Tahoma" pitchFamily="34" charset="0"/>
                <a:cs typeface="Tahoma" pitchFamily="34" charset="0"/>
              </a:rPr>
              <a:t>all student </a:t>
            </a:r>
            <a:r>
              <a:rPr lang="en-CA" sz="1400" dirty="0" smtClean="0">
                <a:ea typeface="Tahoma" pitchFamily="34" charset="0"/>
                <a:cs typeface="Tahoma" pitchFamily="34" charset="0"/>
              </a:rPr>
              <a:t>types. (This is already included in the funding above.)</a:t>
            </a:r>
            <a:endParaRPr lang="en-CA" sz="14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363" y="332656"/>
            <a:ext cx="8229600" cy="720000"/>
          </a:xfrm>
          <a:ln w="9525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45C36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How much money can I get from OSAP?</a:t>
            </a:r>
            <a:endParaRPr lang="en-CA" sz="3600" b="1" dirty="0">
              <a:solidFill>
                <a:srgbClr val="045C36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88224" y="5805264"/>
            <a:ext cx="2344118" cy="710920"/>
            <a:chOff x="2227882" y="4800600"/>
            <a:chExt cx="6489977" cy="20036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82" y="4835471"/>
              <a:ext cx="3276600" cy="19687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/>
            <a:stretch/>
          </p:blipFill>
          <p:spPr>
            <a:xfrm>
              <a:off x="5742122" y="4800600"/>
              <a:ext cx="2975737" cy="152845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5500607" y="5334000"/>
              <a:ext cx="0" cy="9950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045A-967A-4508-B4C6-E0006A89C6DB}" type="slidenum">
              <a:rPr lang="en-CA" smtClean="0"/>
              <a:t>9</a:t>
            </a:fld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395536" y="1412776"/>
            <a:ext cx="823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en-US" sz="2400" dirty="0" smtClean="0">
                <a:cs typeface="Arial" pitchFamily="34" charset="0"/>
              </a:rPr>
              <a:t>The amount of OSAP aid you qualify for is based on </a:t>
            </a:r>
            <a:r>
              <a:rPr lang="en-CA" altLang="en-US" sz="2400" dirty="0" smtClean="0">
                <a:cs typeface="Arial" pitchFamily="34" charset="0"/>
              </a:rPr>
              <a:t>your calculated financial need.</a:t>
            </a:r>
            <a:endParaRPr lang="en-CA" altLang="en-US" sz="2400" dirty="0"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CA" sz="2400" dirty="0"/>
          </a:p>
          <a:p>
            <a:pPr>
              <a:spcBef>
                <a:spcPts val="0"/>
              </a:spcBef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67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YRDSB Document" ma:contentTypeID="0x010100EA4BA40101B6AA4DB2B44F01F8A02F5E00E10937E84B37F1479127847D9159E2A3" ma:contentTypeVersion="2" ma:contentTypeDescription="" ma:contentTypeScope="" ma:versionID="b3b0146d15c88e63081afd08f8efb6dd">
  <xsd:schema xmlns:xsd="http://www.w3.org/2001/XMLSchema" xmlns:xs="http://www.w3.org/2001/XMLSchema" xmlns:p="http://schemas.microsoft.com/office/2006/metadata/properties" xmlns:ns2="70b4d428-1ef7-4579-abb9-a05e7f1e9420" targetNamespace="http://schemas.microsoft.com/office/2006/metadata/properties" ma:root="true" ma:fieldsID="0e50fd161911cbcfeeb629acbbd6906d" ns2:_="">
    <xsd:import namespace="70b4d428-1ef7-4579-abb9-a05e7f1e9420"/>
    <xsd:element name="properties">
      <xsd:complexType>
        <xsd:sequence>
          <xsd:element name="documentManagement">
            <xsd:complexType>
              <xsd:all>
                <xsd:element ref="ns2:Document_x0020_Owner"/>
                <xsd:element ref="ns2:Document_x0020_Author_x0028_s_x0029_" minOccurs="0"/>
                <xsd:element ref="ns2:Document_x0020_Description" minOccurs="0"/>
                <xsd:element ref="ns2:WWW_x0020_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4d428-1ef7-4579-abb9-a05e7f1e9420" elementFormDefault="qualified">
    <xsd:import namespace="http://schemas.microsoft.com/office/2006/documentManagement/types"/>
    <xsd:import namespace="http://schemas.microsoft.com/office/infopath/2007/PartnerControls"/>
    <xsd:element name="Document_x0020_Owner" ma:index="2" ma:displayName="Document Owner" ma:internalName="Document_x0020_Owner" ma:readOnly="false">
      <xsd:simpleType>
        <xsd:restriction base="dms:Text">
          <xsd:maxLength value="255"/>
        </xsd:restriction>
      </xsd:simpleType>
    </xsd:element>
    <xsd:element name="Document_x0020_Author_x0028_s_x0029_" ma:index="4" nillable="true" ma:displayName="Document Author(s)" ma:internalName="Document_x0020_Author_x0028_s_x0029_">
      <xsd:simpleType>
        <xsd:restriction base="dms:Text">
          <xsd:maxLength value="255"/>
        </xsd:restriction>
      </xsd:simpleType>
    </xsd:element>
    <xsd:element name="Document_x0020_Description" ma:index="5" nillable="true" ma:displayName="Document Description" ma:internalName="Document_x0020_Description">
      <xsd:simpleType>
        <xsd:restriction base="dms:Note">
          <xsd:maxLength value="255"/>
        </xsd:restriction>
      </xsd:simpleType>
    </xsd:element>
    <xsd:element name="WWW_x0020_Content" ma:index="6" nillable="true" ma:displayName="WWW Content" ma:default="No" ma:format="Dropdown" ma:internalName="WWW_x0020_Content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axOccurs="1" ma:index="3" ma:displayName="Keywords">
          <xsd:simpleType xmlns:xs="http://www.w3.org/2001/XMLSchema">
            <xsd:restriction base="xsd:string">
              <xsd:minLength value="1"/>
            </xsd:restriction>
          </xsd:simpleType>
        </xsd:element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0b4d428-1ef7-4579-abb9-a05e7f1e9420" xsi:nil="true"/>
    <Document_x0020_Author_x0028_s_x0029_ xmlns="70b4d428-1ef7-4579-abb9-a05e7f1e9420" xsi:nil="true"/>
    <WWW_x0020_Content xmlns="70b4d428-1ef7-4579-abb9-a05e7f1e9420">No</WWW_x0020_Content>
    <Document_x0020_Owner xmlns="70b4d428-1ef7-4579-abb9-a05e7f1e9420">jbrown</Document_x0020_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2171D-61E6-4EBB-9DFA-4B51EF316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b4d428-1ef7-4579-abb9-a05e7f1e9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1BEC1-56F6-49C5-B504-5587B588032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0b4d428-1ef7-4579-abb9-a05e7f1e9420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B72575-4B06-4D08-B455-5855E5AC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1390</Words>
  <Application>Microsoft Office PowerPoint</Application>
  <PresentationFormat>On-screen Show (4:3)</PresentationFormat>
  <Paragraphs>223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What is OSAP?</vt:lpstr>
      <vt:lpstr>What is OSAP?</vt:lpstr>
      <vt:lpstr>PowerPoint Presentation</vt:lpstr>
      <vt:lpstr>How is OSAP aid determined?</vt:lpstr>
      <vt:lpstr>Example of how OSAP aid is determined</vt:lpstr>
      <vt:lpstr>PowerPoint Presentation</vt:lpstr>
      <vt:lpstr>How much money can I get from OSAP?</vt:lpstr>
      <vt:lpstr>PowerPoint Presentation</vt:lpstr>
      <vt:lpstr>Who can get free tuition?</vt:lpstr>
      <vt:lpstr>Who can get free tuition?</vt:lpstr>
      <vt:lpstr>PowerPoint Presentation</vt:lpstr>
      <vt:lpstr>PowerPoint Presentation</vt:lpstr>
      <vt:lpstr>Am I a dependent student?</vt:lpstr>
      <vt:lpstr>Can I get a grant if my family income is over $50,000?</vt:lpstr>
      <vt:lpstr>When do I need to repay my OSAP loan?</vt:lpstr>
      <vt:lpstr>PowerPoint Presentation</vt:lpstr>
      <vt:lpstr>How do I apply for OSAP?</vt:lpstr>
      <vt:lpstr>Steps to apply for OSAP</vt:lpstr>
      <vt:lpstr>Some things to watch for…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considered a permanent disability?</vt:lpstr>
    </vt:vector>
  </TitlesOfParts>
  <Company>MGS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OSAP PowerPoint Presentation</dc:title>
  <dc:creator>Katic, Danielle (MAESD)</dc:creator>
  <cp:keywords>OSAP PowerPoint Presentation</cp:keywords>
  <cp:lastModifiedBy>Burke, David (7658)</cp:lastModifiedBy>
  <cp:revision>339</cp:revision>
  <cp:lastPrinted>2017-04-13T15:49:20Z</cp:lastPrinted>
  <dcterms:created xsi:type="dcterms:W3CDTF">2016-10-05T17:08:06Z</dcterms:created>
  <dcterms:modified xsi:type="dcterms:W3CDTF">2017-09-19T20:58:04Z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0x010100EA4BA40101B6AA4DB2B44F01F8A02F5E00E10937E84B37F1479127847D9159E2A3</vt:lpwstr>
  </property>
</Properties>
</file>